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924" r:id="rId1"/>
  </p:sldMasterIdLst>
  <p:sldIdLst>
    <p:sldId id="256" r:id="rId2"/>
    <p:sldId id="262" r:id="rId3"/>
    <p:sldId id="263" r:id="rId4"/>
    <p:sldId id="264" r:id="rId5"/>
    <p:sldId id="265" r:id="rId6"/>
    <p:sldId id="266" r:id="rId7"/>
    <p:sldId id="267" r:id="rId8"/>
    <p:sldId id="258" r:id="rId9"/>
    <p:sldId id="259" r:id="rId10"/>
    <p:sldId id="260" r:id="rId11"/>
    <p:sldId id="274" r:id="rId12"/>
    <p:sldId id="272" r:id="rId13"/>
    <p:sldId id="273" r:id="rId14"/>
    <p:sldId id="276" r:id="rId15"/>
    <p:sldId id="269" r:id="rId16"/>
    <p:sldId id="270" r:id="rId17"/>
    <p:sldId id="271" r:id="rId18"/>
    <p:sldId id="275" r:id="rId19"/>
    <p:sldId id="287" r:id="rId20"/>
    <p:sldId id="268" r:id="rId21"/>
    <p:sldId id="288" r:id="rId22"/>
    <p:sldId id="286" r:id="rId23"/>
    <p:sldId id="289" r:id="rId24"/>
    <p:sldId id="290" r:id="rId25"/>
    <p:sldId id="277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93" r:id="rId34"/>
    <p:sldId id="291" r:id="rId35"/>
    <p:sldId id="292" r:id="rId36"/>
    <p:sldId id="294" r:id="rId3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607" autoAdjust="0"/>
    <p:restoredTop sz="94660"/>
  </p:normalViewPr>
  <p:slideViewPr>
    <p:cSldViewPr snapToGrid="0">
      <p:cViewPr varScale="1">
        <p:scale>
          <a:sx n="87" d="100"/>
          <a:sy n="87" d="100"/>
        </p:scale>
        <p:origin x="451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AF60A-713C-41BA-9788-4C493DDC0A9C}" type="datetimeFigureOut">
              <a:rPr lang="en-US" smtClean="0"/>
              <a:t>1/9/2019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21180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5E0FA7-C445-42F7-AF66-A4F5A6FC8A9C}" type="datetimeFigureOut">
              <a:rPr lang="en-US" smtClean="0"/>
              <a:t>1/9/2019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33985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AC5C5-1A57-4420-8AFB-CE41693A794B}" type="datetimeFigureOut">
              <a:rPr lang="en-US" smtClean="0"/>
              <a:t>1/9/2019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01449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C08AF-84E6-4329-8E67-FEA434B47075}" type="datetimeFigureOut">
              <a:rPr lang="en-US" smtClean="0"/>
              <a:t>1/9/2019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67478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EE328-6AFF-436B-881F-213D56084544}" type="datetimeFigureOut">
              <a:rPr lang="en-US" smtClean="0"/>
              <a:t>1/9/2019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19514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2069A-09EE-4C7C-86A4-2314A404921D}" type="datetimeFigureOut">
              <a:rPr lang="en-US" smtClean="0"/>
              <a:t>1/9/2019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14790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EE7F1-171E-411F-96CA-A251A21496E7}" type="datetimeFigureOut">
              <a:rPr lang="en-US" smtClean="0"/>
              <a:t>1/9/2019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09349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2C98D-A273-4547-9B92-97D7769F71A6}" type="datetimeFigureOut">
              <a:rPr lang="en-US" smtClean="0"/>
              <a:t>1/9/2019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29871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B7CD67-0644-446C-B2AD-1C09BF34F286}" type="datetimeFigureOut">
              <a:rPr lang="en-US" smtClean="0"/>
              <a:t>1/9/2019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59992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80828-6983-48AD-9E27-CBD3696F837E}" type="datetimeFigureOut">
              <a:rPr lang="en-US" smtClean="0"/>
              <a:t>1/9/2019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24143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EFB91-0324-450E-B17F-36DC0ECCE413}" type="datetimeFigureOut">
              <a:rPr lang="en-US" smtClean="0"/>
              <a:t>1/9/2019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19815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E37674-C1BA-4107-9B06-6D4CAC3A3DF5}" type="datetimeFigureOut">
              <a:rPr lang="en-US" smtClean="0"/>
              <a:t>1/9/2019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601452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25" r:id="rId1"/>
    <p:sldLayoutId id="2147483926" r:id="rId2"/>
    <p:sldLayoutId id="2147483927" r:id="rId3"/>
    <p:sldLayoutId id="2147483928" r:id="rId4"/>
    <p:sldLayoutId id="2147483929" r:id="rId5"/>
    <p:sldLayoutId id="2147483930" r:id="rId6"/>
    <p:sldLayoutId id="2147483931" r:id="rId7"/>
    <p:sldLayoutId id="2147483932" r:id="rId8"/>
    <p:sldLayoutId id="2147483933" r:id="rId9"/>
    <p:sldLayoutId id="2147483934" r:id="rId10"/>
    <p:sldLayoutId id="2147483935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gtwang.org/programming/keras-resnet-50-pre-trained-model-build-dogs-cats-image-classification-system/" TargetMode="External"/><Relationship Id="rId2" Type="http://schemas.openxmlformats.org/officeDocument/2006/relationships/hyperlink" Target="https://github.com/rykov8/ssd_keras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ithelp.ithome.com.tw/articles/10192950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-659675" y="1606731"/>
            <a:ext cx="9268097" cy="2573383"/>
          </a:xfrm>
        </p:spPr>
        <p:txBody>
          <a:bodyPr/>
          <a:lstStyle/>
          <a:p>
            <a:r>
              <a:rPr lang="zh-TW" altLang="zh-TW" dirty="0"/>
              <a:t>機器學習與實</a:t>
            </a:r>
            <a:r>
              <a:rPr lang="zh-TW" altLang="zh-TW" dirty="0" smtClean="0"/>
              <a:t>作</a:t>
            </a:r>
            <a:r>
              <a:rPr lang="en-US" altLang="zh-TW" dirty="0"/>
              <a:t> </a:t>
            </a:r>
            <a:r>
              <a:rPr lang="zh-TW" altLang="zh-TW" dirty="0"/>
              <a:t/>
            </a:r>
            <a:br>
              <a:rPr lang="zh-TW" altLang="zh-TW" dirty="0"/>
            </a:br>
            <a:r>
              <a:rPr lang="en-US" altLang="zh-TW" dirty="0"/>
              <a:t>YOLO</a:t>
            </a:r>
            <a:r>
              <a:rPr lang="zh-TW" altLang="zh-TW" dirty="0"/>
              <a:t>重疊物件</a:t>
            </a:r>
            <a:r>
              <a:rPr lang="zh-TW" altLang="zh-TW" dirty="0" smtClean="0"/>
              <a:t>偵測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2736667" y="4637314"/>
            <a:ext cx="7635241" cy="1724297"/>
          </a:xfrm>
        </p:spPr>
        <p:txBody>
          <a:bodyPr>
            <a:normAutofit/>
          </a:bodyPr>
          <a:lstStyle/>
          <a:p>
            <a:pPr algn="l"/>
            <a:r>
              <a:rPr lang="zh-TW" altLang="zh-TW" dirty="0"/>
              <a:t>指導教授：陳朝烈</a:t>
            </a:r>
          </a:p>
          <a:p>
            <a:pPr algn="l"/>
            <a:r>
              <a:rPr lang="zh-TW" altLang="zh-TW" dirty="0"/>
              <a:t>班</a:t>
            </a:r>
            <a:r>
              <a:rPr lang="en-US" altLang="zh-TW" dirty="0"/>
              <a:t>    </a:t>
            </a:r>
            <a:r>
              <a:rPr lang="zh-TW" altLang="zh-TW" dirty="0"/>
              <a:t>級：電子</a:t>
            </a:r>
            <a:r>
              <a:rPr lang="en-US" altLang="zh-TW" dirty="0"/>
              <a:t>4A</a:t>
            </a:r>
            <a:endParaRPr lang="zh-TW" altLang="zh-TW" dirty="0"/>
          </a:p>
          <a:p>
            <a:pPr algn="l"/>
            <a:r>
              <a:rPr lang="zh-TW" altLang="zh-TW" dirty="0"/>
              <a:t>學生姓名</a:t>
            </a:r>
            <a:r>
              <a:rPr lang="zh-TW" altLang="zh-TW" dirty="0" smtClean="0"/>
              <a:t>：</a:t>
            </a:r>
            <a:r>
              <a:rPr lang="zh-TW" altLang="en-US" dirty="0" smtClean="0">
                <a:latin typeface="+mj-ea"/>
                <a:ea typeface="+mj-ea"/>
              </a:rPr>
              <a:t>江燕鴻</a:t>
            </a:r>
            <a:r>
              <a:rPr lang="en-US" altLang="zh-TW" dirty="0" smtClean="0">
                <a:latin typeface="+mj-ea"/>
                <a:ea typeface="+mj-ea"/>
              </a:rPr>
              <a:t>、</a:t>
            </a:r>
            <a:r>
              <a:rPr lang="zh-TW" altLang="en-US" dirty="0" smtClean="0">
                <a:latin typeface="+mj-ea"/>
                <a:ea typeface="+mj-ea"/>
              </a:rPr>
              <a:t>吳冠毅、</a:t>
            </a:r>
            <a:r>
              <a:rPr lang="zh-TW" altLang="en-US" dirty="0">
                <a:latin typeface="+mj-ea"/>
                <a:ea typeface="+mj-ea"/>
              </a:rPr>
              <a:t>連翊</a:t>
            </a:r>
            <a:r>
              <a:rPr lang="zh-TW" altLang="en-US" dirty="0" smtClean="0">
                <a:latin typeface="+mj-ea"/>
                <a:ea typeface="+mj-ea"/>
              </a:rPr>
              <a:t>安、</a:t>
            </a:r>
            <a:r>
              <a:rPr lang="zh-TW" altLang="en-US" dirty="0">
                <a:latin typeface="+mj-ea"/>
                <a:ea typeface="+mj-ea"/>
              </a:rPr>
              <a:t>黃修敏</a:t>
            </a:r>
            <a:endParaRPr lang="zh-TW" altLang="zh-TW" dirty="0">
              <a:latin typeface="+mj-ea"/>
              <a:ea typeface="+mj-ea"/>
            </a:endParaRP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93811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26035" y="1048646"/>
            <a:ext cx="6535638" cy="534707"/>
          </a:xfrm>
        </p:spPr>
        <p:txBody>
          <a:bodyPr>
            <a:normAutofit/>
          </a:bodyPr>
          <a:lstStyle/>
          <a:p>
            <a:r>
              <a:rPr lang="zh-TW" altLang="en-US" sz="32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預測階段架構</a:t>
            </a:r>
            <a:r>
              <a:rPr lang="en-US" altLang="zh-TW" sz="32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(prediction.py)</a:t>
            </a:r>
            <a:endParaRPr lang="zh-TW" altLang="en-US" sz="32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2" name="圓角矩形 21"/>
          <p:cNvSpPr/>
          <p:nvPr/>
        </p:nvSpPr>
        <p:spPr>
          <a:xfrm>
            <a:off x="4823151" y="2267891"/>
            <a:ext cx="1470843" cy="684538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 smtClean="0"/>
              <a:t>prediction</a:t>
            </a:r>
            <a:endParaRPr lang="zh-TW" altLang="en-US" sz="2000" dirty="0"/>
          </a:p>
        </p:txBody>
      </p:sp>
      <p:sp>
        <p:nvSpPr>
          <p:cNvPr id="24" name="圓角矩形 23"/>
          <p:cNvSpPr/>
          <p:nvPr/>
        </p:nvSpPr>
        <p:spPr>
          <a:xfrm>
            <a:off x="6587868" y="3635728"/>
            <a:ext cx="1352424" cy="684538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 smtClean="0"/>
              <a:t>Segmentation</a:t>
            </a:r>
            <a:endParaRPr lang="zh-TW" altLang="en-US" sz="1400" dirty="0"/>
          </a:p>
        </p:txBody>
      </p:sp>
      <p:sp>
        <p:nvSpPr>
          <p:cNvPr id="25" name="圓角矩形 24"/>
          <p:cNvSpPr/>
          <p:nvPr/>
        </p:nvSpPr>
        <p:spPr>
          <a:xfrm>
            <a:off x="4131122" y="3614954"/>
            <a:ext cx="1352424" cy="684538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P</a:t>
            </a:r>
            <a:r>
              <a:rPr lang="en-US" altLang="zh-TW" sz="1400" dirty="0" smtClean="0"/>
              <a:t>reprocessing</a:t>
            </a:r>
            <a:endParaRPr lang="zh-TW" altLang="en-US" sz="1400" dirty="0"/>
          </a:p>
        </p:txBody>
      </p:sp>
      <p:sp>
        <p:nvSpPr>
          <p:cNvPr id="26" name="圓角矩形 25"/>
          <p:cNvSpPr/>
          <p:nvPr/>
        </p:nvSpPr>
        <p:spPr>
          <a:xfrm>
            <a:off x="9506715" y="3621305"/>
            <a:ext cx="1352424" cy="684538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 smtClean="0"/>
              <a:t>CNN</a:t>
            </a:r>
          </a:p>
          <a:p>
            <a:pPr algn="ctr"/>
            <a:r>
              <a:rPr lang="en-US" altLang="zh-TW" sz="1400" dirty="0" smtClean="0"/>
              <a:t>prediction</a:t>
            </a:r>
            <a:endParaRPr lang="zh-TW" altLang="en-US" sz="1400" dirty="0"/>
          </a:p>
        </p:txBody>
      </p:sp>
      <p:sp>
        <p:nvSpPr>
          <p:cNvPr id="27" name="圓角矩形 26"/>
          <p:cNvSpPr/>
          <p:nvPr/>
        </p:nvSpPr>
        <p:spPr>
          <a:xfrm>
            <a:off x="9635802" y="4763888"/>
            <a:ext cx="1121750" cy="684538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 smtClean="0"/>
              <a:t>Class </a:t>
            </a:r>
            <a:endParaRPr lang="zh-TW" altLang="en-US" sz="1400" dirty="0"/>
          </a:p>
        </p:txBody>
      </p:sp>
      <p:sp>
        <p:nvSpPr>
          <p:cNvPr id="28" name="圓角矩形 27"/>
          <p:cNvSpPr/>
          <p:nvPr/>
        </p:nvSpPr>
        <p:spPr>
          <a:xfrm>
            <a:off x="8309938" y="4763888"/>
            <a:ext cx="1121750" cy="684538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 smtClean="0"/>
              <a:t>Bounding Box</a:t>
            </a:r>
            <a:endParaRPr lang="zh-TW" altLang="en-US" sz="1400" dirty="0"/>
          </a:p>
        </p:txBody>
      </p:sp>
      <p:sp>
        <p:nvSpPr>
          <p:cNvPr id="30" name="圓角矩形 29"/>
          <p:cNvSpPr/>
          <p:nvPr/>
        </p:nvSpPr>
        <p:spPr>
          <a:xfrm>
            <a:off x="10961666" y="4770238"/>
            <a:ext cx="1230334" cy="684538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C</a:t>
            </a:r>
            <a:r>
              <a:rPr lang="en-US" altLang="zh-TW" sz="1400" dirty="0" smtClean="0"/>
              <a:t>onfidence</a:t>
            </a:r>
            <a:endParaRPr lang="zh-TW" altLang="en-US" sz="1400" dirty="0"/>
          </a:p>
        </p:txBody>
      </p:sp>
      <p:sp>
        <p:nvSpPr>
          <p:cNvPr id="31" name="圓角矩形 30"/>
          <p:cNvSpPr/>
          <p:nvPr/>
        </p:nvSpPr>
        <p:spPr>
          <a:xfrm>
            <a:off x="6703205" y="4763888"/>
            <a:ext cx="1121750" cy="684538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G</a:t>
            </a:r>
            <a:r>
              <a:rPr lang="en-US" altLang="zh-TW" sz="1400" dirty="0" smtClean="0"/>
              <a:t>rid</a:t>
            </a:r>
            <a:endParaRPr lang="zh-TW" altLang="en-US" sz="1400" dirty="0"/>
          </a:p>
        </p:txBody>
      </p:sp>
      <p:sp>
        <p:nvSpPr>
          <p:cNvPr id="33" name="圓角矩形 32"/>
          <p:cNvSpPr/>
          <p:nvPr/>
        </p:nvSpPr>
        <p:spPr>
          <a:xfrm>
            <a:off x="3203013" y="4763887"/>
            <a:ext cx="1375788" cy="684538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N</a:t>
            </a:r>
            <a:r>
              <a:rPr lang="en-US" altLang="zh-TW" sz="1400" dirty="0" smtClean="0"/>
              <a:t>ormalization</a:t>
            </a:r>
            <a:endParaRPr lang="zh-TW" altLang="en-US" sz="1400" dirty="0"/>
          </a:p>
        </p:txBody>
      </p:sp>
      <p:sp>
        <p:nvSpPr>
          <p:cNvPr id="36" name="圓角矩形 35"/>
          <p:cNvSpPr/>
          <p:nvPr/>
        </p:nvSpPr>
        <p:spPr>
          <a:xfrm>
            <a:off x="4997698" y="4757537"/>
            <a:ext cx="1121750" cy="684538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White balance</a:t>
            </a:r>
            <a:endParaRPr lang="zh-TW" altLang="en-US" sz="1400" dirty="0"/>
          </a:p>
        </p:txBody>
      </p:sp>
      <p:cxnSp>
        <p:nvCxnSpPr>
          <p:cNvPr id="12" name="直線單箭頭接點 11"/>
          <p:cNvCxnSpPr>
            <a:stCxn id="24" idx="2"/>
            <a:endCxn id="31" idx="0"/>
          </p:cNvCxnSpPr>
          <p:nvPr/>
        </p:nvCxnSpPr>
        <p:spPr>
          <a:xfrm>
            <a:off x="7264080" y="4320266"/>
            <a:ext cx="0" cy="4436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肘形接點 40"/>
          <p:cNvCxnSpPr>
            <a:stCxn id="22" idx="2"/>
            <a:endCxn id="25" idx="0"/>
          </p:cNvCxnSpPr>
          <p:nvPr/>
        </p:nvCxnSpPr>
        <p:spPr>
          <a:xfrm rot="5400000">
            <a:off x="4851692" y="2908072"/>
            <a:ext cx="662525" cy="75123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肘形接點 43"/>
          <p:cNvCxnSpPr>
            <a:stCxn id="22" idx="2"/>
            <a:endCxn id="26" idx="0"/>
          </p:cNvCxnSpPr>
          <p:nvPr/>
        </p:nvCxnSpPr>
        <p:spPr>
          <a:xfrm rot="16200000" flipH="1">
            <a:off x="7536312" y="974690"/>
            <a:ext cx="668876" cy="462435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肘形接點 49"/>
          <p:cNvCxnSpPr>
            <a:stCxn id="25" idx="2"/>
            <a:endCxn id="33" idx="0"/>
          </p:cNvCxnSpPr>
          <p:nvPr/>
        </p:nvCxnSpPr>
        <p:spPr>
          <a:xfrm rot="5400000">
            <a:off x="4116924" y="4073476"/>
            <a:ext cx="464395" cy="91642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肘形接點 52"/>
          <p:cNvCxnSpPr>
            <a:stCxn id="25" idx="2"/>
            <a:endCxn id="36" idx="0"/>
          </p:cNvCxnSpPr>
          <p:nvPr/>
        </p:nvCxnSpPr>
        <p:spPr>
          <a:xfrm rot="16200000" flipH="1">
            <a:off x="4953931" y="4152894"/>
            <a:ext cx="458045" cy="75123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肘形接點 55"/>
          <p:cNvCxnSpPr>
            <a:stCxn id="26" idx="2"/>
            <a:endCxn id="28" idx="0"/>
          </p:cNvCxnSpPr>
          <p:nvPr/>
        </p:nvCxnSpPr>
        <p:spPr>
          <a:xfrm rot="5400000">
            <a:off x="9297848" y="3878808"/>
            <a:ext cx="458045" cy="131211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單箭頭接點 58"/>
          <p:cNvCxnSpPr>
            <a:stCxn id="26" idx="2"/>
            <a:endCxn id="27" idx="0"/>
          </p:cNvCxnSpPr>
          <p:nvPr/>
        </p:nvCxnSpPr>
        <p:spPr>
          <a:xfrm>
            <a:off x="10182927" y="4305843"/>
            <a:ext cx="13750" cy="4580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肘形接點 61"/>
          <p:cNvCxnSpPr>
            <a:stCxn id="26" idx="2"/>
          </p:cNvCxnSpPr>
          <p:nvPr/>
        </p:nvCxnSpPr>
        <p:spPr>
          <a:xfrm rot="16200000" flipH="1">
            <a:off x="10650858" y="3837912"/>
            <a:ext cx="458045" cy="139390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線單箭頭接點 3"/>
          <p:cNvCxnSpPr>
            <a:stCxn id="36" idx="3"/>
            <a:endCxn id="31" idx="1"/>
          </p:cNvCxnSpPr>
          <p:nvPr/>
        </p:nvCxnSpPr>
        <p:spPr>
          <a:xfrm>
            <a:off x="6119448" y="5099806"/>
            <a:ext cx="583757" cy="63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單箭頭接點 6"/>
          <p:cNvCxnSpPr>
            <a:stCxn id="31" idx="3"/>
            <a:endCxn id="28" idx="1"/>
          </p:cNvCxnSpPr>
          <p:nvPr/>
        </p:nvCxnSpPr>
        <p:spPr>
          <a:xfrm>
            <a:off x="7824955" y="5106157"/>
            <a:ext cx="48498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單箭頭接點 10"/>
          <p:cNvCxnSpPr>
            <a:stCxn id="33" idx="3"/>
          </p:cNvCxnSpPr>
          <p:nvPr/>
        </p:nvCxnSpPr>
        <p:spPr>
          <a:xfrm>
            <a:off x="4578801" y="5106156"/>
            <a:ext cx="4284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肘形接點 14"/>
          <p:cNvCxnSpPr>
            <a:stCxn id="31" idx="2"/>
            <a:endCxn id="27" idx="2"/>
          </p:cNvCxnSpPr>
          <p:nvPr/>
        </p:nvCxnSpPr>
        <p:spPr>
          <a:xfrm rot="16200000" flipH="1">
            <a:off x="8730378" y="3982127"/>
            <a:ext cx="12700" cy="2932597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肘形接點 17"/>
          <p:cNvCxnSpPr>
            <a:stCxn id="31" idx="2"/>
          </p:cNvCxnSpPr>
          <p:nvPr/>
        </p:nvCxnSpPr>
        <p:spPr>
          <a:xfrm rot="16200000" flipH="1">
            <a:off x="9420456" y="3292049"/>
            <a:ext cx="12700" cy="4312753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肘形接點 45"/>
          <p:cNvCxnSpPr>
            <a:stCxn id="22" idx="2"/>
            <a:endCxn id="24" idx="0"/>
          </p:cNvCxnSpPr>
          <p:nvPr/>
        </p:nvCxnSpPr>
        <p:spPr>
          <a:xfrm rot="16200000" flipH="1">
            <a:off x="6069677" y="2441324"/>
            <a:ext cx="683299" cy="170550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圓角矩形 54"/>
          <p:cNvSpPr/>
          <p:nvPr/>
        </p:nvSpPr>
        <p:spPr>
          <a:xfrm>
            <a:off x="145395" y="3635728"/>
            <a:ext cx="1352424" cy="684538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 smtClean="0"/>
              <a:t>Load </a:t>
            </a:r>
          </a:p>
          <a:p>
            <a:pPr algn="ctr"/>
            <a:r>
              <a:rPr lang="en-US" altLang="zh-TW" sz="1400" dirty="0" smtClean="0"/>
              <a:t>Weight</a:t>
            </a:r>
          </a:p>
        </p:txBody>
      </p:sp>
      <p:sp>
        <p:nvSpPr>
          <p:cNvPr id="57" name="圓角矩形 56"/>
          <p:cNvSpPr/>
          <p:nvPr/>
        </p:nvSpPr>
        <p:spPr>
          <a:xfrm>
            <a:off x="145395" y="4740573"/>
            <a:ext cx="1352424" cy="684538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Weight.h5</a:t>
            </a:r>
          </a:p>
        </p:txBody>
      </p:sp>
      <p:sp>
        <p:nvSpPr>
          <p:cNvPr id="58" name="圓角矩形 57"/>
          <p:cNvSpPr/>
          <p:nvPr/>
        </p:nvSpPr>
        <p:spPr>
          <a:xfrm>
            <a:off x="1652137" y="3621304"/>
            <a:ext cx="1352424" cy="684538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 smtClean="0"/>
              <a:t>Load </a:t>
            </a:r>
          </a:p>
          <a:p>
            <a:pPr algn="ctr"/>
            <a:r>
              <a:rPr lang="en-US" altLang="zh-TW" sz="1400" dirty="0" smtClean="0"/>
              <a:t>input</a:t>
            </a:r>
          </a:p>
        </p:txBody>
      </p:sp>
      <p:sp>
        <p:nvSpPr>
          <p:cNvPr id="63" name="圓角矩形 62"/>
          <p:cNvSpPr/>
          <p:nvPr/>
        </p:nvSpPr>
        <p:spPr>
          <a:xfrm>
            <a:off x="1652137" y="4763887"/>
            <a:ext cx="1352424" cy="684538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 smtClean="0"/>
              <a:t>Image.jpg</a:t>
            </a:r>
          </a:p>
        </p:txBody>
      </p:sp>
      <p:cxnSp>
        <p:nvCxnSpPr>
          <p:cNvPr id="64" name="直線單箭頭接點 63"/>
          <p:cNvCxnSpPr>
            <a:stCxn id="58" idx="2"/>
            <a:endCxn id="63" idx="0"/>
          </p:cNvCxnSpPr>
          <p:nvPr/>
        </p:nvCxnSpPr>
        <p:spPr>
          <a:xfrm>
            <a:off x="2328349" y="4305842"/>
            <a:ext cx="0" cy="4580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單箭頭接點 66"/>
          <p:cNvCxnSpPr>
            <a:stCxn id="55" idx="2"/>
            <a:endCxn id="57" idx="0"/>
          </p:cNvCxnSpPr>
          <p:nvPr/>
        </p:nvCxnSpPr>
        <p:spPr>
          <a:xfrm>
            <a:off x="821607" y="4320266"/>
            <a:ext cx="0" cy="4203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肘形接點 69"/>
          <p:cNvCxnSpPr>
            <a:stCxn id="22" idx="2"/>
            <a:endCxn id="58" idx="0"/>
          </p:cNvCxnSpPr>
          <p:nvPr/>
        </p:nvCxnSpPr>
        <p:spPr>
          <a:xfrm rot="5400000">
            <a:off x="3609024" y="1671754"/>
            <a:ext cx="668875" cy="323022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肘形接點 72"/>
          <p:cNvCxnSpPr>
            <a:stCxn id="22" idx="2"/>
            <a:endCxn id="55" idx="0"/>
          </p:cNvCxnSpPr>
          <p:nvPr/>
        </p:nvCxnSpPr>
        <p:spPr>
          <a:xfrm rot="5400000">
            <a:off x="2848441" y="925595"/>
            <a:ext cx="683299" cy="473696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線單箭頭接點 84"/>
          <p:cNvCxnSpPr>
            <a:stCxn id="63" idx="3"/>
            <a:endCxn id="33" idx="1"/>
          </p:cNvCxnSpPr>
          <p:nvPr/>
        </p:nvCxnSpPr>
        <p:spPr>
          <a:xfrm>
            <a:off x="3004561" y="5106156"/>
            <a:ext cx="1984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肘形接點 87"/>
          <p:cNvCxnSpPr>
            <a:stCxn id="57" idx="2"/>
            <a:endCxn id="26" idx="1"/>
          </p:cNvCxnSpPr>
          <p:nvPr/>
        </p:nvCxnSpPr>
        <p:spPr>
          <a:xfrm rot="5400000" flipH="1" flipV="1">
            <a:off x="4433392" y="351789"/>
            <a:ext cx="1461537" cy="8685108"/>
          </a:xfrm>
          <a:prstGeom prst="bentConnector4">
            <a:avLst>
              <a:gd name="adj1" fmla="val -42578"/>
              <a:gd name="adj2" fmla="val 8328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00162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2"/>
          <p:cNvSpPr txBox="1">
            <a:spLocks/>
          </p:cNvSpPr>
          <p:nvPr/>
        </p:nvSpPr>
        <p:spPr>
          <a:xfrm>
            <a:off x="203345" y="940118"/>
            <a:ext cx="2940322" cy="6491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32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卷積</a:t>
            </a:r>
            <a:r>
              <a:rPr lang="en-US" altLang="zh-TW" sz="32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1</a:t>
            </a:r>
            <a:endParaRPr lang="zh-TW" altLang="en-US" sz="32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3" name="內容版面配置區 2"/>
          <p:cNvSpPr txBox="1">
            <a:spLocks/>
          </p:cNvSpPr>
          <p:nvPr/>
        </p:nvSpPr>
        <p:spPr>
          <a:xfrm>
            <a:off x="203345" y="2268116"/>
            <a:ext cx="4563765" cy="10615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sz="2600" dirty="0">
                <a:latin typeface="標楷體" panose="03000509000000000000" pitchFamily="65" charset="-120"/>
                <a:ea typeface="標楷體" panose="03000509000000000000" pitchFamily="65" charset="-120"/>
              </a:rPr>
              <a:t>使用濾鏡產生出多個不同影像來提取輸入圖像的特徵</a:t>
            </a:r>
            <a:endParaRPr lang="en-US" altLang="zh-TW" sz="2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4" name="內容版面配置區 2"/>
          <p:cNvSpPr txBox="1">
            <a:spLocks/>
          </p:cNvSpPr>
          <p:nvPr/>
        </p:nvSpPr>
        <p:spPr>
          <a:xfrm>
            <a:off x="6492890" y="2268116"/>
            <a:ext cx="1338072" cy="47933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32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參數</a:t>
            </a:r>
            <a:endParaRPr lang="zh-TW" altLang="en-US" sz="32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5" name="內容版面配置區 2"/>
          <p:cNvSpPr txBox="1">
            <a:spLocks/>
          </p:cNvSpPr>
          <p:nvPr/>
        </p:nvSpPr>
        <p:spPr>
          <a:xfrm>
            <a:off x="6492890" y="2798883"/>
            <a:ext cx="5699110" cy="34965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sz="2600" dirty="0">
                <a:latin typeface="標楷體" panose="03000509000000000000" pitchFamily="65" charset="-120"/>
                <a:ea typeface="標楷體" panose="03000509000000000000" pitchFamily="65" charset="-120"/>
              </a:rPr>
              <a:t>Filters=16:</a:t>
            </a:r>
            <a:r>
              <a:rPr lang="zh-TW" altLang="en-US" sz="2600" dirty="0">
                <a:latin typeface="標楷體" panose="03000509000000000000" pitchFamily="65" charset="-120"/>
                <a:ea typeface="標楷體" panose="03000509000000000000" pitchFamily="65" charset="-120"/>
              </a:rPr>
              <a:t>濾鏡數量</a:t>
            </a:r>
            <a:r>
              <a:rPr lang="en-US" altLang="zh-TW" sz="2600" dirty="0">
                <a:latin typeface="標楷體" panose="03000509000000000000" pitchFamily="65" charset="-120"/>
                <a:ea typeface="標楷體" panose="03000509000000000000" pitchFamily="65" charset="-120"/>
              </a:rPr>
              <a:t>=16</a:t>
            </a:r>
          </a:p>
          <a:p>
            <a:pPr marL="0" indent="0">
              <a:buNone/>
            </a:pPr>
            <a:r>
              <a:rPr lang="en-US" altLang="zh-TW" sz="26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Kernel_size</a:t>
            </a:r>
            <a:r>
              <a:rPr lang="en-US" altLang="zh-TW" sz="2600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en-US" sz="2600" dirty="0">
                <a:latin typeface="標楷體" panose="03000509000000000000" pitchFamily="65" charset="-120"/>
                <a:ea typeface="標楷體" panose="03000509000000000000" pitchFamily="65" charset="-120"/>
              </a:rPr>
              <a:t>每個濾鏡的大小</a:t>
            </a:r>
            <a:r>
              <a:rPr lang="en-US" altLang="zh-TW" sz="2600" dirty="0">
                <a:latin typeface="標楷體" panose="03000509000000000000" pitchFamily="65" charset="-120"/>
                <a:ea typeface="標楷體" panose="03000509000000000000" pitchFamily="65" charset="-120"/>
              </a:rPr>
              <a:t>=5*5</a:t>
            </a:r>
          </a:p>
          <a:p>
            <a:pPr marL="0" indent="0">
              <a:buNone/>
            </a:pPr>
            <a:r>
              <a:rPr lang="en-US" altLang="zh-TW" sz="2600" dirty="0">
                <a:latin typeface="標楷體" panose="03000509000000000000" pitchFamily="65" charset="-120"/>
                <a:ea typeface="標楷體" panose="03000509000000000000" pitchFamily="65" charset="-120"/>
              </a:rPr>
              <a:t>Padding=‘same’:</a:t>
            </a:r>
            <a:r>
              <a:rPr lang="zh-TW" altLang="en-US" sz="2600" dirty="0">
                <a:latin typeface="標楷體" panose="03000509000000000000" pitchFamily="65" charset="-120"/>
                <a:ea typeface="標楷體" panose="03000509000000000000" pitchFamily="65" charset="-120"/>
              </a:rPr>
              <a:t>使輸出大小不改變</a:t>
            </a:r>
            <a:endParaRPr lang="en-US" altLang="zh-TW" sz="2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buNone/>
            </a:pPr>
            <a:r>
              <a:rPr lang="en-US" altLang="zh-TW" sz="2600" dirty="0">
                <a:latin typeface="標楷體" panose="03000509000000000000" pitchFamily="65" charset="-120"/>
                <a:ea typeface="標楷體" panose="03000509000000000000" pitchFamily="65" charset="-120"/>
              </a:rPr>
              <a:t>Activation=‘</a:t>
            </a:r>
            <a:r>
              <a:rPr lang="en-US" altLang="zh-TW" sz="26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relu</a:t>
            </a:r>
            <a:r>
              <a:rPr lang="en-US" altLang="zh-TW" sz="2600" dirty="0">
                <a:latin typeface="標楷體" panose="03000509000000000000" pitchFamily="65" charset="-120"/>
                <a:ea typeface="標楷體" panose="03000509000000000000" pitchFamily="65" charset="-120"/>
              </a:rPr>
              <a:t>’:</a:t>
            </a:r>
            <a:r>
              <a:rPr lang="zh-TW" altLang="en-US" sz="2600" dirty="0">
                <a:latin typeface="標楷體" panose="03000509000000000000" pitchFamily="65" charset="-120"/>
                <a:ea typeface="標楷體" panose="03000509000000000000" pitchFamily="65" charset="-120"/>
              </a:rPr>
              <a:t>設定</a:t>
            </a:r>
            <a:r>
              <a:rPr lang="en-US" altLang="zh-TW" sz="26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Relu</a:t>
            </a:r>
            <a:r>
              <a:rPr lang="zh-TW" altLang="en-US" sz="2600" dirty="0">
                <a:latin typeface="標楷體" panose="03000509000000000000" pitchFamily="65" charset="-120"/>
                <a:ea typeface="標楷體" panose="03000509000000000000" pitchFamily="65" charset="-120"/>
              </a:rPr>
              <a:t>激活函數</a:t>
            </a:r>
            <a:endParaRPr lang="en-US" altLang="zh-TW" sz="2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8494776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2"/>
          <p:cNvSpPr txBox="1">
            <a:spLocks/>
          </p:cNvSpPr>
          <p:nvPr/>
        </p:nvSpPr>
        <p:spPr>
          <a:xfrm>
            <a:off x="203345" y="940118"/>
            <a:ext cx="2940322" cy="6491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32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池化</a:t>
            </a:r>
            <a:r>
              <a:rPr lang="en-US" altLang="zh-TW" sz="32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1</a:t>
            </a:r>
            <a:endParaRPr lang="zh-TW" altLang="en-US" sz="32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3" name="內容版面配置區 2"/>
          <p:cNvSpPr txBox="1">
            <a:spLocks/>
          </p:cNvSpPr>
          <p:nvPr/>
        </p:nvSpPr>
        <p:spPr>
          <a:xfrm>
            <a:off x="203345" y="2268116"/>
            <a:ext cx="4563765" cy="10615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sz="2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縮減取樣影像、減少後續運算時間</a:t>
            </a:r>
            <a:endParaRPr lang="en-US" altLang="zh-TW" sz="26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4" name="內容版面配置區 2"/>
          <p:cNvSpPr txBox="1">
            <a:spLocks/>
          </p:cNvSpPr>
          <p:nvPr/>
        </p:nvSpPr>
        <p:spPr>
          <a:xfrm>
            <a:off x="6488535" y="2263295"/>
            <a:ext cx="1338072" cy="47933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32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參數</a:t>
            </a:r>
            <a:endParaRPr lang="zh-TW" altLang="en-US" sz="32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5" name="內容版面配置區 2"/>
          <p:cNvSpPr txBox="1">
            <a:spLocks/>
          </p:cNvSpPr>
          <p:nvPr/>
        </p:nvSpPr>
        <p:spPr>
          <a:xfrm>
            <a:off x="6488535" y="2742629"/>
            <a:ext cx="4563765" cy="26813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sz="2600" dirty="0" err="1" smtClean="0">
                <a:latin typeface="標楷體" panose="03000509000000000000" pitchFamily="65" charset="-120"/>
                <a:ea typeface="標楷體" panose="03000509000000000000" pitchFamily="65" charset="-120"/>
              </a:rPr>
              <a:t>MaxPooling</a:t>
            </a:r>
            <a:r>
              <a:rPr lang="en-US" altLang="zh-TW" sz="2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en-US" altLang="zh-TW" sz="2600" dirty="0" err="1" smtClean="0">
                <a:latin typeface="標楷體" panose="03000509000000000000" pitchFamily="65" charset="-120"/>
                <a:ea typeface="標楷體" panose="03000509000000000000" pitchFamily="65" charset="-120"/>
              </a:rPr>
              <a:t>pool_size</a:t>
            </a:r>
            <a:r>
              <a:rPr lang="en-US" altLang="zh-TW" sz="2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=(2,2))</a:t>
            </a:r>
          </a:p>
          <a:p>
            <a:pPr marL="0" indent="0">
              <a:buNone/>
            </a:pPr>
            <a:r>
              <a:rPr lang="zh-TW" altLang="en-US" sz="2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將影像的長寬各縮減一</a:t>
            </a:r>
            <a:r>
              <a:rPr lang="zh-TW" altLang="en-US" sz="2600" dirty="0">
                <a:latin typeface="標楷體" panose="03000509000000000000" pitchFamily="65" charset="-120"/>
                <a:ea typeface="標楷體" panose="03000509000000000000" pitchFamily="65" charset="-120"/>
              </a:rPr>
              <a:t>半</a:t>
            </a:r>
            <a:endParaRPr lang="en-US" altLang="zh-TW" sz="26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311" y="3665292"/>
            <a:ext cx="6241224" cy="2918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840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2"/>
          <p:cNvSpPr txBox="1">
            <a:spLocks/>
          </p:cNvSpPr>
          <p:nvPr/>
        </p:nvSpPr>
        <p:spPr>
          <a:xfrm>
            <a:off x="203345" y="940118"/>
            <a:ext cx="4721352" cy="6491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32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平坦、隱藏、輸出</a:t>
            </a:r>
            <a:endParaRPr lang="zh-TW" altLang="en-US" sz="32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3" name="內容版面配置區 2"/>
          <p:cNvSpPr txBox="1">
            <a:spLocks/>
          </p:cNvSpPr>
          <p:nvPr/>
        </p:nvSpPr>
        <p:spPr>
          <a:xfrm>
            <a:off x="1066327" y="2747449"/>
            <a:ext cx="4563765" cy="14142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sz="2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平坦層</a:t>
            </a:r>
            <a:r>
              <a:rPr lang="en-US" altLang="zh-TW" sz="2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:Flatten()</a:t>
            </a:r>
          </a:p>
          <a:p>
            <a:pPr marL="0" indent="0">
              <a:buNone/>
            </a:pPr>
            <a:r>
              <a:rPr lang="zh-TW" altLang="en-US" sz="2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將</a:t>
            </a:r>
            <a:r>
              <a:rPr lang="en-US" altLang="zh-TW" sz="2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2</a:t>
            </a:r>
            <a:r>
              <a:rPr lang="zh-TW" altLang="en-US" sz="2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維圖像轉換為</a:t>
            </a:r>
            <a:r>
              <a:rPr lang="en-US" altLang="zh-TW" sz="2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1</a:t>
            </a:r>
            <a:r>
              <a:rPr lang="zh-TW" altLang="en-US" sz="2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維的向量，作為神經元輸入</a:t>
            </a:r>
            <a:endParaRPr lang="en-US" altLang="zh-TW" sz="26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4" name="內容版面配置區 2"/>
          <p:cNvSpPr txBox="1">
            <a:spLocks/>
          </p:cNvSpPr>
          <p:nvPr/>
        </p:nvSpPr>
        <p:spPr>
          <a:xfrm>
            <a:off x="1066327" y="2268115"/>
            <a:ext cx="1338072" cy="47933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32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參數</a:t>
            </a:r>
            <a:endParaRPr lang="zh-TW" altLang="en-US" sz="32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5" name="內容版面配置區 2"/>
          <p:cNvSpPr txBox="1">
            <a:spLocks/>
          </p:cNvSpPr>
          <p:nvPr/>
        </p:nvSpPr>
        <p:spPr>
          <a:xfrm>
            <a:off x="1066327" y="4641014"/>
            <a:ext cx="6561908" cy="11714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sz="2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隱藏層</a:t>
            </a:r>
            <a:r>
              <a:rPr lang="en-US" altLang="zh-TW" sz="2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:Dense(128,activation=‘</a:t>
            </a:r>
            <a:r>
              <a:rPr lang="en-US" altLang="zh-TW" sz="2600" dirty="0" err="1" smtClean="0">
                <a:latin typeface="標楷體" panose="03000509000000000000" pitchFamily="65" charset="-120"/>
                <a:ea typeface="標楷體" panose="03000509000000000000" pitchFamily="65" charset="-120"/>
              </a:rPr>
              <a:t>relu</a:t>
            </a:r>
            <a:r>
              <a:rPr lang="en-US" altLang="zh-TW" sz="2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’)</a:t>
            </a:r>
          </a:p>
          <a:p>
            <a:pPr marL="0" indent="0">
              <a:buNone/>
            </a:pPr>
            <a:r>
              <a:rPr lang="zh-TW" altLang="en-US" sz="2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建立隱藏層共有</a:t>
            </a:r>
            <a:r>
              <a:rPr lang="en-US" altLang="zh-TW" sz="2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128</a:t>
            </a:r>
            <a:r>
              <a:rPr lang="zh-TW" altLang="en-US" sz="2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個神經元</a:t>
            </a:r>
            <a:endParaRPr lang="en-US" altLang="zh-TW" sz="26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buNone/>
            </a:pPr>
            <a:endParaRPr lang="en-US" altLang="zh-TW" sz="26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buNone/>
            </a:pPr>
            <a:endParaRPr lang="en-US" altLang="zh-TW" sz="26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7" name="內容版面配置區 2"/>
          <p:cNvSpPr txBox="1">
            <a:spLocks/>
          </p:cNvSpPr>
          <p:nvPr/>
        </p:nvSpPr>
        <p:spPr>
          <a:xfrm>
            <a:off x="5525115" y="2747449"/>
            <a:ext cx="6666885" cy="23174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sz="2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輸出層</a:t>
            </a:r>
            <a:r>
              <a:rPr lang="en-US" altLang="zh-TW" sz="2600" dirty="0">
                <a:latin typeface="標楷體" panose="03000509000000000000" pitchFamily="65" charset="-120"/>
                <a:ea typeface="標楷體" panose="03000509000000000000" pitchFamily="65" charset="-120"/>
              </a:rPr>
              <a:t>:Dense(10,activation=‘</a:t>
            </a:r>
            <a:r>
              <a:rPr lang="en-US" altLang="zh-TW" sz="26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softmax</a:t>
            </a:r>
            <a:r>
              <a:rPr lang="en-US" altLang="zh-TW" sz="2600" dirty="0">
                <a:latin typeface="標楷體" panose="03000509000000000000" pitchFamily="65" charset="-120"/>
                <a:ea typeface="標楷體" panose="03000509000000000000" pitchFamily="65" charset="-120"/>
              </a:rPr>
              <a:t>’)</a:t>
            </a:r>
          </a:p>
          <a:p>
            <a:pPr marL="0" indent="0">
              <a:buNone/>
            </a:pPr>
            <a:r>
              <a:rPr lang="en-GB" altLang="zh-TW" sz="2600" dirty="0">
                <a:latin typeface="標楷體" panose="03000509000000000000" pitchFamily="65" charset="-120"/>
                <a:ea typeface="標楷體" panose="03000509000000000000" pitchFamily="65" charset="-120"/>
              </a:rPr>
              <a:t>10</a:t>
            </a:r>
            <a:r>
              <a:rPr lang="zh-TW" altLang="en-US" sz="2600" dirty="0">
                <a:latin typeface="標楷體" panose="03000509000000000000" pitchFamily="65" charset="-120"/>
                <a:ea typeface="標楷體" panose="03000509000000000000" pitchFamily="65" charset="-120"/>
              </a:rPr>
              <a:t>個神經元對應到資料集</a:t>
            </a:r>
            <a:r>
              <a:rPr lang="en-US" altLang="zh-TW" sz="2600" dirty="0">
                <a:latin typeface="標楷體" panose="03000509000000000000" pitchFamily="65" charset="-120"/>
                <a:ea typeface="標楷體" panose="03000509000000000000" pitchFamily="65" charset="-120"/>
              </a:rPr>
              <a:t>Cifar-10</a:t>
            </a:r>
            <a:r>
              <a:rPr lang="zh-TW" altLang="en-US" sz="2600" dirty="0">
                <a:latin typeface="標楷體" panose="03000509000000000000" pitchFamily="65" charset="-120"/>
                <a:ea typeface="標楷體" panose="03000509000000000000" pitchFamily="65" charset="-120"/>
              </a:rPr>
              <a:t>的十種類別，</a:t>
            </a:r>
            <a:r>
              <a:rPr lang="en-US" altLang="zh-TW" sz="2600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6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softmax</a:t>
            </a:r>
            <a:r>
              <a:rPr lang="zh-TW" altLang="en-US" sz="2600" dirty="0">
                <a:latin typeface="標楷體" panose="03000509000000000000" pitchFamily="65" charset="-120"/>
                <a:ea typeface="標楷體" panose="03000509000000000000" pitchFamily="65" charset="-120"/>
              </a:rPr>
              <a:t>將輸出轉為每種類別的機率</a:t>
            </a:r>
            <a:endParaRPr lang="en-US" altLang="zh-TW" sz="2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2950804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2"/>
          <p:cNvSpPr txBox="1">
            <a:spLocks/>
          </p:cNvSpPr>
          <p:nvPr/>
        </p:nvSpPr>
        <p:spPr>
          <a:xfrm>
            <a:off x="203345" y="940118"/>
            <a:ext cx="4721352" cy="6491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32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模型輸出存檔</a:t>
            </a:r>
            <a:endParaRPr lang="zh-TW" altLang="en-US" sz="32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7" name="內容版面配置區 2"/>
          <p:cNvSpPr txBox="1">
            <a:spLocks/>
          </p:cNvSpPr>
          <p:nvPr/>
        </p:nvSpPr>
        <p:spPr>
          <a:xfrm>
            <a:off x="465908" y="2316376"/>
            <a:ext cx="6270645" cy="714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sz="2600" dirty="0">
                <a:latin typeface="標楷體" panose="03000509000000000000" pitchFamily="65" charset="-120"/>
                <a:ea typeface="標楷體" panose="03000509000000000000" pitchFamily="65" charset="-120"/>
              </a:rPr>
              <a:t>同時儲存結構與權重，檔案的類別為</a:t>
            </a:r>
            <a:r>
              <a:rPr lang="en-US" altLang="zh-TW" sz="2600" dirty="0">
                <a:latin typeface="標楷體" panose="03000509000000000000" pitchFamily="65" charset="-120"/>
                <a:ea typeface="標楷體" panose="03000509000000000000" pitchFamily="65" charset="-120"/>
              </a:rPr>
              <a:t>HDF5</a:t>
            </a:r>
            <a:r>
              <a:rPr lang="zh-TW" altLang="en-US" sz="2600" dirty="0">
                <a:latin typeface="標楷體" panose="03000509000000000000" pitchFamily="65" charset="-120"/>
                <a:ea typeface="標楷體" panose="03000509000000000000" pitchFamily="65" charset="-120"/>
              </a:rPr>
              <a:t>。</a:t>
            </a:r>
          </a:p>
        </p:txBody>
      </p:sp>
      <p:sp>
        <p:nvSpPr>
          <p:cNvPr id="2" name="矩形 1"/>
          <p:cNvSpPr/>
          <p:nvPr/>
        </p:nvSpPr>
        <p:spPr>
          <a:xfrm>
            <a:off x="465908" y="3030584"/>
            <a:ext cx="8917577" cy="129266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zh-TW" sz="2600" dirty="0">
                <a:latin typeface="標楷體" panose="03000509000000000000" pitchFamily="65" charset="-120"/>
                <a:ea typeface="標楷體" panose="03000509000000000000" pitchFamily="65" charset="-120"/>
              </a:rPr>
              <a:t>from </a:t>
            </a:r>
            <a:r>
              <a:rPr lang="en-US" altLang="zh-TW" sz="26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keras.models</a:t>
            </a:r>
            <a:r>
              <a:rPr lang="en-US" altLang="zh-TW" sz="2600" dirty="0">
                <a:latin typeface="標楷體" panose="03000509000000000000" pitchFamily="65" charset="-120"/>
                <a:ea typeface="標楷體" panose="03000509000000000000" pitchFamily="65" charset="-120"/>
              </a:rPr>
              <a:t> import </a:t>
            </a:r>
            <a:r>
              <a:rPr lang="en-US" altLang="zh-TW" sz="2600" dirty="0" err="1" smtClean="0">
                <a:latin typeface="標楷體" panose="03000509000000000000" pitchFamily="65" charset="-120"/>
                <a:ea typeface="標楷體" panose="03000509000000000000" pitchFamily="65" charset="-120"/>
              </a:rPr>
              <a:t>load_model</a:t>
            </a:r>
            <a:endParaRPr lang="en-US" altLang="zh-TW" sz="26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sz="2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2600" dirty="0" err="1" smtClean="0">
                <a:latin typeface="標楷體" panose="03000509000000000000" pitchFamily="65" charset="-120"/>
                <a:ea typeface="標楷體" panose="03000509000000000000" pitchFamily="65" charset="-120"/>
              </a:rPr>
              <a:t>model.save</a:t>
            </a:r>
            <a:r>
              <a:rPr lang="en-US" altLang="zh-TW" sz="2600" dirty="0">
                <a:latin typeface="標楷體" panose="03000509000000000000" pitchFamily="65" charset="-120"/>
                <a:ea typeface="標楷體" panose="03000509000000000000" pitchFamily="65" charset="-120"/>
              </a:rPr>
              <a:t>('model.h5</a:t>
            </a:r>
            <a:r>
              <a:rPr lang="en-US" altLang="zh-TW" sz="2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')</a:t>
            </a:r>
            <a:endParaRPr lang="zh-TW" altLang="en-US" sz="2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0571787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>
            <a:spLocks noGrp="1"/>
          </p:cNvSpPr>
          <p:nvPr>
            <p:ph type="title"/>
          </p:nvPr>
        </p:nvSpPr>
        <p:spPr>
          <a:xfrm>
            <a:off x="0" y="483893"/>
            <a:ext cx="4494929" cy="858034"/>
          </a:xfrm>
        </p:spPr>
        <p:txBody>
          <a:bodyPr>
            <a:normAutofit/>
          </a:bodyPr>
          <a:lstStyle/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設計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預測階段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0" name="內容版面配置區 2"/>
          <p:cNvSpPr txBox="1">
            <a:spLocks noGrp="1"/>
          </p:cNvSpPr>
          <p:nvPr>
            <p:ph idx="1"/>
          </p:nvPr>
        </p:nvSpPr>
        <p:spPr>
          <a:xfrm>
            <a:off x="555169" y="1294317"/>
            <a:ext cx="4573308" cy="6217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32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設</a:t>
            </a:r>
            <a:r>
              <a:rPr lang="zh-TW" altLang="en-US" sz="32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置</a:t>
            </a:r>
            <a:r>
              <a:rPr lang="zh-TW" altLang="en-US" sz="32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模組與輸入</a:t>
            </a:r>
            <a:endParaRPr lang="zh-TW" altLang="en-US" sz="32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2" name="內容版面配置區 2"/>
          <p:cNvSpPr txBox="1">
            <a:spLocks/>
          </p:cNvSpPr>
          <p:nvPr/>
        </p:nvSpPr>
        <p:spPr>
          <a:xfrm>
            <a:off x="724362" y="2439442"/>
            <a:ext cx="2117461" cy="5741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32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訓練模組</a:t>
            </a:r>
            <a:endParaRPr lang="zh-TW" altLang="en-US" sz="24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4" name="內容版面配置區 2"/>
          <p:cNvSpPr txBox="1">
            <a:spLocks/>
          </p:cNvSpPr>
          <p:nvPr/>
        </p:nvSpPr>
        <p:spPr>
          <a:xfrm>
            <a:off x="724362" y="3013624"/>
            <a:ext cx="3671971" cy="7785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sz="2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weights_SSD300.hdf5</a:t>
            </a:r>
            <a:endParaRPr lang="zh-TW" altLang="en-US" sz="2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5" name="內容版面配置區 2"/>
          <p:cNvSpPr txBox="1">
            <a:spLocks/>
          </p:cNvSpPr>
          <p:nvPr/>
        </p:nvSpPr>
        <p:spPr>
          <a:xfrm>
            <a:off x="724362" y="4111139"/>
            <a:ext cx="3009437" cy="5741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32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輸入大小</a:t>
            </a:r>
            <a:endParaRPr lang="zh-TW" altLang="en-US" sz="24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6" name="內容版面配置區 2"/>
          <p:cNvSpPr txBox="1">
            <a:spLocks/>
          </p:cNvSpPr>
          <p:nvPr/>
        </p:nvSpPr>
        <p:spPr>
          <a:xfrm>
            <a:off x="724362" y="4685320"/>
            <a:ext cx="1736054" cy="7785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sz="2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300</a:t>
            </a:r>
            <a:r>
              <a:rPr lang="zh-TW" altLang="en-US" sz="2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*</a:t>
            </a:r>
            <a:r>
              <a:rPr lang="en-US" altLang="zh-TW" sz="2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300</a:t>
            </a:r>
            <a:endParaRPr lang="zh-TW" altLang="en-US" sz="2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7" name="內容版面配置區 2"/>
          <p:cNvSpPr txBox="1">
            <a:spLocks/>
          </p:cNvSpPr>
          <p:nvPr/>
        </p:nvSpPr>
        <p:spPr>
          <a:xfrm>
            <a:off x="4860933" y="2439441"/>
            <a:ext cx="2349764" cy="5741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32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預測類別</a:t>
            </a:r>
            <a:endParaRPr lang="zh-TW" altLang="en-US" sz="32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1" name="內容版面配置區 2"/>
          <p:cNvSpPr txBox="1">
            <a:spLocks/>
          </p:cNvSpPr>
          <p:nvPr/>
        </p:nvSpPr>
        <p:spPr>
          <a:xfrm>
            <a:off x="4860933" y="3013624"/>
            <a:ext cx="1338072" cy="37655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sz="2600" dirty="0">
                <a:latin typeface="標楷體" panose="03000509000000000000" pitchFamily="65" charset="-120"/>
                <a:ea typeface="標楷體" panose="03000509000000000000" pitchFamily="65" charset="-120"/>
              </a:rPr>
              <a:t>Brid</a:t>
            </a:r>
          </a:p>
          <a:p>
            <a:pPr marL="0" indent="0">
              <a:buNone/>
            </a:pPr>
            <a:r>
              <a:rPr lang="en-US" altLang="zh-TW" sz="2600" dirty="0">
                <a:latin typeface="標楷體" panose="03000509000000000000" pitchFamily="65" charset="-120"/>
                <a:ea typeface="標楷體" panose="03000509000000000000" pitchFamily="65" charset="-120"/>
              </a:rPr>
              <a:t>Cat</a:t>
            </a:r>
          </a:p>
          <a:p>
            <a:pPr marL="0" indent="0">
              <a:buNone/>
            </a:pPr>
            <a:r>
              <a:rPr lang="en-US" altLang="zh-TW" sz="2600" dirty="0">
                <a:latin typeface="標楷體" panose="03000509000000000000" pitchFamily="65" charset="-120"/>
                <a:ea typeface="標楷體" panose="03000509000000000000" pitchFamily="65" charset="-120"/>
              </a:rPr>
              <a:t>Deer</a:t>
            </a:r>
          </a:p>
          <a:p>
            <a:pPr marL="0" indent="0">
              <a:buNone/>
            </a:pPr>
            <a:r>
              <a:rPr lang="en-US" altLang="zh-TW" sz="2600" dirty="0">
                <a:latin typeface="標楷體" panose="03000509000000000000" pitchFamily="65" charset="-120"/>
                <a:ea typeface="標楷體" panose="03000509000000000000" pitchFamily="65" charset="-120"/>
              </a:rPr>
              <a:t>Dog</a:t>
            </a:r>
          </a:p>
          <a:p>
            <a:pPr marL="0" indent="0">
              <a:buNone/>
            </a:pPr>
            <a:r>
              <a:rPr lang="en-US" altLang="zh-TW" sz="2600" dirty="0">
                <a:latin typeface="標楷體" panose="03000509000000000000" pitchFamily="65" charset="-120"/>
                <a:ea typeface="標楷體" panose="03000509000000000000" pitchFamily="65" charset="-120"/>
              </a:rPr>
              <a:t>Frog</a:t>
            </a:r>
          </a:p>
          <a:p>
            <a:pPr marL="0" indent="0">
              <a:buNone/>
            </a:pPr>
            <a:endParaRPr lang="zh-TW" altLang="en-US" sz="2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3" name="內容版面配置區 2"/>
          <p:cNvSpPr txBox="1">
            <a:spLocks/>
          </p:cNvSpPr>
          <p:nvPr/>
        </p:nvSpPr>
        <p:spPr>
          <a:xfrm>
            <a:off x="6166841" y="3013624"/>
            <a:ext cx="1872070" cy="37655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sz="26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Hourse</a:t>
            </a:r>
            <a:endParaRPr lang="en-US" altLang="zh-TW" sz="2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buNone/>
            </a:pPr>
            <a:r>
              <a:rPr lang="en-US" altLang="zh-TW" sz="2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Airplane</a:t>
            </a:r>
          </a:p>
          <a:p>
            <a:pPr marL="0" indent="0">
              <a:buNone/>
            </a:pPr>
            <a:r>
              <a:rPr lang="en-US" altLang="zh-TW" sz="2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Automobile</a:t>
            </a:r>
          </a:p>
          <a:p>
            <a:pPr marL="0" indent="0">
              <a:buNone/>
            </a:pPr>
            <a:r>
              <a:rPr lang="en-US" altLang="zh-TW" sz="2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Ship</a:t>
            </a:r>
          </a:p>
          <a:p>
            <a:pPr marL="0" indent="0">
              <a:buNone/>
            </a:pPr>
            <a:r>
              <a:rPr lang="en-US" altLang="zh-TW" sz="2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Truck</a:t>
            </a:r>
            <a:endParaRPr lang="zh-TW" altLang="en-US" sz="2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1657515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2"/>
          <p:cNvSpPr txBox="1">
            <a:spLocks/>
          </p:cNvSpPr>
          <p:nvPr/>
        </p:nvSpPr>
        <p:spPr>
          <a:xfrm>
            <a:off x="203345" y="940118"/>
            <a:ext cx="2940322" cy="6491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32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圖像前處理</a:t>
            </a:r>
            <a:endParaRPr lang="zh-TW" altLang="en-US" sz="32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5" name="內容版面配置區 2"/>
          <p:cNvSpPr txBox="1">
            <a:spLocks/>
          </p:cNvSpPr>
          <p:nvPr/>
        </p:nvSpPr>
        <p:spPr>
          <a:xfrm>
            <a:off x="8452750" y="3027147"/>
            <a:ext cx="1965089" cy="8990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sz="2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圖像正規化</a:t>
            </a:r>
            <a:endParaRPr lang="en-US" altLang="zh-TW" sz="26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buNone/>
            </a:pPr>
            <a:r>
              <a:rPr lang="zh-TW" altLang="en-US" sz="2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白平衡</a:t>
            </a:r>
            <a:endParaRPr lang="zh-TW" altLang="en-US" sz="2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1372467" y="4540019"/>
            <a:ext cx="6504435" cy="52670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/>
        </p:spPr>
        <p:txBody>
          <a:bodyPr vert="horz" wrap="square" lIns="0" tIns="0" rIns="0" bIns="125373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2600" b="0" i="0" u="none" strike="noStrike" cap="none" normalizeH="0" baseline="0" dirty="0" err="1" smtClean="0">
                <a:ln>
                  <a:noFill/>
                </a:ln>
                <a:solidFill>
                  <a:srgbClr val="E6E1DC"/>
                </a:solidFill>
                <a:effectLst/>
                <a:latin typeface="Arial Unicode MS"/>
                <a:ea typeface="Menlo"/>
              </a:rPr>
              <a:t>imgs</a:t>
            </a:r>
            <a:r>
              <a:rPr kumimoji="0" lang="zh-TW" altLang="zh-TW" sz="2600" b="0" i="0" u="none" strike="noStrike" cap="none" normalizeH="0" baseline="0" dirty="0" smtClean="0">
                <a:ln>
                  <a:noFill/>
                </a:ln>
                <a:solidFill>
                  <a:srgbClr val="E6E1DC"/>
                </a:solidFill>
                <a:effectLst/>
                <a:latin typeface="Arial Unicode MS"/>
                <a:ea typeface="Menlo"/>
              </a:rPr>
              <a:t> = preprocess_input(np.array(input</a:t>
            </a:r>
            <a:r>
              <a:rPr kumimoji="0" lang="en-US" altLang="zh-TW" sz="2600" b="0" i="0" u="none" strike="noStrike" cap="none" normalizeH="0" baseline="0" dirty="0" smtClean="0">
                <a:ln>
                  <a:noFill/>
                </a:ln>
                <a:solidFill>
                  <a:srgbClr val="E6E1DC"/>
                </a:solidFill>
                <a:effectLst/>
                <a:latin typeface="Arial Unicode MS"/>
                <a:ea typeface="Menlo"/>
              </a:rPr>
              <a:t>_</a:t>
            </a:r>
            <a:r>
              <a:rPr kumimoji="0" lang="en-US" altLang="zh-TW" sz="2600" b="0" i="0" u="none" strike="noStrike" cap="none" normalizeH="0" baseline="0" dirty="0" err="1" smtClean="0">
                <a:ln>
                  <a:noFill/>
                </a:ln>
                <a:solidFill>
                  <a:srgbClr val="E6E1DC"/>
                </a:solidFill>
                <a:effectLst/>
                <a:latin typeface="Arial Unicode MS"/>
                <a:ea typeface="Menlo"/>
              </a:rPr>
              <a:t>img</a:t>
            </a:r>
            <a:r>
              <a:rPr kumimoji="0" lang="zh-TW" altLang="zh-TW" sz="2600" b="0" i="0" u="none" strike="noStrike" cap="none" normalizeH="0" baseline="0" dirty="0" smtClean="0">
                <a:ln>
                  <a:noFill/>
                </a:ln>
                <a:solidFill>
                  <a:srgbClr val="E6E1DC"/>
                </a:solidFill>
                <a:effectLst/>
                <a:latin typeface="Arial Unicode MS"/>
                <a:ea typeface="Menlo"/>
              </a:rPr>
              <a:t>))</a:t>
            </a:r>
            <a:r>
              <a:rPr kumimoji="0" lang="zh-TW" altLang="zh-TW" sz="2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zh-TW" altLang="zh-TW" sz="2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內容版面配置區 2"/>
          <p:cNvSpPr txBox="1">
            <a:spLocks/>
          </p:cNvSpPr>
          <p:nvPr/>
        </p:nvSpPr>
        <p:spPr>
          <a:xfrm>
            <a:off x="1235310" y="2377996"/>
            <a:ext cx="1338072" cy="52287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32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輸入</a:t>
            </a:r>
            <a:endParaRPr lang="zh-TW" altLang="en-US" sz="24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8" name="內容版面配置區 2"/>
          <p:cNvSpPr txBox="1">
            <a:spLocks/>
          </p:cNvSpPr>
          <p:nvPr/>
        </p:nvSpPr>
        <p:spPr>
          <a:xfrm>
            <a:off x="5012432" y="2418580"/>
            <a:ext cx="1338072" cy="47933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32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輸出</a:t>
            </a:r>
            <a:endParaRPr lang="zh-TW" altLang="en-US" sz="32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9" name="內容版面配置區 2"/>
          <p:cNvSpPr txBox="1">
            <a:spLocks/>
          </p:cNvSpPr>
          <p:nvPr/>
        </p:nvSpPr>
        <p:spPr>
          <a:xfrm>
            <a:off x="8452750" y="2377996"/>
            <a:ext cx="1338072" cy="6491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32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處理</a:t>
            </a:r>
            <a:endParaRPr lang="zh-TW" altLang="en-US" sz="32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0" name="內容版面配置區 2"/>
          <p:cNvSpPr txBox="1">
            <a:spLocks/>
          </p:cNvSpPr>
          <p:nvPr/>
        </p:nvSpPr>
        <p:spPr>
          <a:xfrm>
            <a:off x="1372468" y="2897914"/>
            <a:ext cx="2206753" cy="7001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sz="2600" dirty="0" err="1" smtClean="0">
                <a:latin typeface="標楷體" panose="03000509000000000000" pitchFamily="65" charset="-120"/>
                <a:ea typeface="標楷體" panose="03000509000000000000" pitchFamily="65" charset="-120"/>
              </a:rPr>
              <a:t>input_img</a:t>
            </a:r>
            <a:endParaRPr lang="en-US" altLang="zh-TW" sz="26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1" name="內容版面配置區 2"/>
          <p:cNvSpPr txBox="1">
            <a:spLocks/>
          </p:cNvSpPr>
          <p:nvPr/>
        </p:nvSpPr>
        <p:spPr>
          <a:xfrm>
            <a:off x="5247127" y="2897914"/>
            <a:ext cx="2206753" cy="7001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sz="2600" dirty="0" err="1" smtClean="0">
                <a:latin typeface="標楷體" panose="03000509000000000000" pitchFamily="65" charset="-120"/>
                <a:ea typeface="標楷體" panose="03000509000000000000" pitchFamily="65" charset="-120"/>
              </a:rPr>
              <a:t>imgs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164708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2"/>
          <p:cNvSpPr txBox="1">
            <a:spLocks/>
          </p:cNvSpPr>
          <p:nvPr/>
        </p:nvSpPr>
        <p:spPr>
          <a:xfrm>
            <a:off x="203345" y="940118"/>
            <a:ext cx="3088495" cy="6491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32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預測物體</a:t>
            </a:r>
            <a:endParaRPr lang="zh-TW" altLang="en-US" sz="32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5" name="內容版面配置區 2"/>
          <p:cNvSpPr txBox="1">
            <a:spLocks/>
          </p:cNvSpPr>
          <p:nvPr/>
        </p:nvSpPr>
        <p:spPr>
          <a:xfrm>
            <a:off x="6140624" y="2806190"/>
            <a:ext cx="5289376" cy="181806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sz="2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預測並且篩選出信心值大於</a:t>
            </a:r>
            <a:r>
              <a:rPr lang="en-US" altLang="zh-TW" sz="2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0.6</a:t>
            </a:r>
            <a:r>
              <a:rPr lang="zh-TW" altLang="en-US" sz="2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的物體並找出邊界框的</a:t>
            </a:r>
            <a:r>
              <a:rPr lang="en-US" altLang="zh-TW" sz="2600" dirty="0" err="1" smtClean="0">
                <a:latin typeface="標楷體" panose="03000509000000000000" pitchFamily="65" charset="-120"/>
                <a:ea typeface="標楷體" panose="03000509000000000000" pitchFamily="65" charset="-120"/>
              </a:rPr>
              <a:t>X_min</a:t>
            </a:r>
            <a:r>
              <a:rPr lang="zh-TW" altLang="en-US" sz="2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、</a:t>
            </a:r>
            <a:r>
              <a:rPr lang="en-US" altLang="zh-TW" sz="2600" dirty="0" err="1" smtClean="0">
                <a:latin typeface="標楷體" panose="03000509000000000000" pitchFamily="65" charset="-120"/>
                <a:ea typeface="標楷體" panose="03000509000000000000" pitchFamily="65" charset="-120"/>
              </a:rPr>
              <a:t>Y_min</a:t>
            </a:r>
            <a:r>
              <a:rPr lang="zh-TW" altLang="en-US" sz="2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、</a:t>
            </a:r>
            <a:r>
              <a:rPr lang="en-US" altLang="zh-TW" sz="2600" dirty="0" err="1" smtClean="0">
                <a:latin typeface="標楷體" panose="03000509000000000000" pitchFamily="65" charset="-120"/>
                <a:ea typeface="標楷體" panose="03000509000000000000" pitchFamily="65" charset="-120"/>
              </a:rPr>
              <a:t>X_max</a:t>
            </a:r>
            <a:r>
              <a:rPr lang="zh-TW" altLang="en-US" sz="2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、</a:t>
            </a:r>
            <a:r>
              <a:rPr lang="en-US" altLang="zh-TW" sz="2600" dirty="0" err="1" smtClean="0">
                <a:latin typeface="標楷體" panose="03000509000000000000" pitchFamily="65" charset="-120"/>
                <a:ea typeface="標楷體" panose="03000509000000000000" pitchFamily="65" charset="-120"/>
              </a:rPr>
              <a:t>Y_max</a:t>
            </a:r>
            <a:r>
              <a:rPr lang="zh-TW" altLang="en-US" sz="2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以及物體種類</a:t>
            </a:r>
            <a:endParaRPr lang="en-US" altLang="zh-TW" sz="2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buNone/>
            </a:pPr>
            <a:endParaRPr lang="zh-TW" altLang="en-US" sz="2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7" name="內容版面配置區 2"/>
          <p:cNvSpPr txBox="1">
            <a:spLocks/>
          </p:cNvSpPr>
          <p:nvPr/>
        </p:nvSpPr>
        <p:spPr>
          <a:xfrm>
            <a:off x="524256" y="2157039"/>
            <a:ext cx="1338072" cy="52287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32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輸入</a:t>
            </a:r>
            <a:endParaRPr lang="zh-TW" altLang="en-US" sz="24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8" name="內容版面配置區 2"/>
          <p:cNvSpPr txBox="1">
            <a:spLocks/>
          </p:cNvSpPr>
          <p:nvPr/>
        </p:nvSpPr>
        <p:spPr>
          <a:xfrm>
            <a:off x="524256" y="3247686"/>
            <a:ext cx="1338072" cy="47933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32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輸出</a:t>
            </a:r>
            <a:endParaRPr lang="zh-TW" altLang="en-US" sz="32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9" name="內容版面配置區 2"/>
          <p:cNvSpPr txBox="1">
            <a:spLocks/>
          </p:cNvSpPr>
          <p:nvPr/>
        </p:nvSpPr>
        <p:spPr>
          <a:xfrm>
            <a:off x="6140625" y="2157039"/>
            <a:ext cx="1338072" cy="6491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32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處理</a:t>
            </a:r>
            <a:endParaRPr lang="zh-TW" altLang="en-US" sz="32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0" name="內容版面配置區 2"/>
          <p:cNvSpPr txBox="1">
            <a:spLocks/>
          </p:cNvSpPr>
          <p:nvPr/>
        </p:nvSpPr>
        <p:spPr>
          <a:xfrm>
            <a:off x="661414" y="2676957"/>
            <a:ext cx="4351018" cy="7001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sz="2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處理過後的輸入圖</a:t>
            </a:r>
            <a:r>
              <a:rPr lang="en-US" altLang="zh-TW" sz="2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en-US" altLang="zh-TW" sz="2600" dirty="0" err="1" smtClean="0">
                <a:latin typeface="標楷體" panose="03000509000000000000" pitchFamily="65" charset="-120"/>
                <a:ea typeface="標楷體" panose="03000509000000000000" pitchFamily="65" charset="-120"/>
              </a:rPr>
              <a:t>imgs</a:t>
            </a:r>
            <a:r>
              <a:rPr lang="en-US" altLang="zh-TW" sz="2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</a:p>
        </p:txBody>
      </p:sp>
      <p:sp>
        <p:nvSpPr>
          <p:cNvPr id="11" name="內容版面配置區 2"/>
          <p:cNvSpPr txBox="1">
            <a:spLocks/>
          </p:cNvSpPr>
          <p:nvPr/>
        </p:nvSpPr>
        <p:spPr>
          <a:xfrm>
            <a:off x="758951" y="3727019"/>
            <a:ext cx="2950900" cy="3130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sz="2600" dirty="0" err="1" smtClean="0">
                <a:latin typeface="標楷體" panose="03000509000000000000" pitchFamily="65" charset="-120"/>
                <a:ea typeface="標楷體" panose="03000509000000000000" pitchFamily="65" charset="-120"/>
              </a:rPr>
              <a:t>X_min</a:t>
            </a:r>
            <a:endParaRPr lang="en-US" altLang="zh-TW" sz="26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buNone/>
            </a:pPr>
            <a:r>
              <a:rPr lang="en-US" altLang="zh-TW" sz="2600" dirty="0" err="1" smtClean="0">
                <a:latin typeface="標楷體" panose="03000509000000000000" pitchFamily="65" charset="-120"/>
                <a:ea typeface="標楷體" panose="03000509000000000000" pitchFamily="65" charset="-120"/>
              </a:rPr>
              <a:t>Y_min</a:t>
            </a:r>
            <a:endParaRPr lang="en-US" altLang="zh-TW" sz="26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buNone/>
            </a:pPr>
            <a:r>
              <a:rPr lang="en-US" altLang="zh-TW" sz="2600" dirty="0" err="1" smtClean="0">
                <a:latin typeface="標楷體" panose="03000509000000000000" pitchFamily="65" charset="-120"/>
                <a:ea typeface="標楷體" panose="03000509000000000000" pitchFamily="65" charset="-120"/>
              </a:rPr>
              <a:t>X_max</a:t>
            </a:r>
            <a:endParaRPr lang="en-US" altLang="zh-TW" sz="26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buNone/>
            </a:pPr>
            <a:r>
              <a:rPr lang="en-US" altLang="zh-TW" sz="2600" dirty="0" err="1" smtClean="0">
                <a:latin typeface="標楷體" panose="03000509000000000000" pitchFamily="65" charset="-120"/>
                <a:ea typeface="標楷體" panose="03000509000000000000" pitchFamily="65" charset="-120"/>
              </a:rPr>
              <a:t>Y_max</a:t>
            </a:r>
            <a:endParaRPr lang="en-US" altLang="zh-TW" sz="26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buNone/>
            </a:pPr>
            <a:r>
              <a:rPr lang="en-US" altLang="zh-TW" sz="2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Class</a:t>
            </a:r>
          </a:p>
          <a:p>
            <a:pPr marL="0" indent="0">
              <a:buNone/>
            </a:pPr>
            <a:r>
              <a:rPr lang="en-US" altLang="zh-TW" sz="2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Confidence (&gt;0.6)</a:t>
            </a:r>
          </a:p>
          <a:p>
            <a:pPr marL="0" indent="0">
              <a:buNone/>
            </a:pPr>
            <a:endParaRPr lang="en-US" altLang="zh-TW" sz="26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649346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854312"/>
            <a:ext cx="3122023" cy="770709"/>
          </a:xfrm>
        </p:spPr>
        <p:txBody>
          <a:bodyPr/>
          <a:lstStyle/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驗收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3" name="內容版面配置區 2"/>
          <p:cNvSpPr txBox="1">
            <a:spLocks/>
          </p:cNvSpPr>
          <p:nvPr/>
        </p:nvSpPr>
        <p:spPr>
          <a:xfrm>
            <a:off x="99711" y="2167506"/>
            <a:ext cx="7724940" cy="7001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sz="2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目前使用現成</a:t>
            </a:r>
            <a:r>
              <a:rPr lang="en-US" altLang="zh-TW" sz="2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weights_SSD300.hdf5</a:t>
            </a:r>
            <a:r>
              <a:rPr lang="zh-TW" altLang="en-US" sz="2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檔案來預測</a:t>
            </a:r>
            <a:endParaRPr lang="zh-TW" altLang="en-US" sz="2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buNone/>
            </a:pPr>
            <a:endParaRPr lang="en-US" altLang="zh-TW" sz="26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11" y="2984393"/>
            <a:ext cx="5636541" cy="3612849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0746" y="2984393"/>
            <a:ext cx="6349171" cy="3029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329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微調部分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1</a:t>
            </a:r>
            <a:r>
              <a:rPr lang="zh-TW" altLang="en-US" dirty="0" smtClean="0"/>
              <a:t>更改資料集 </a:t>
            </a:r>
            <a:endParaRPr lang="en-US" altLang="zh-TW" dirty="0" smtClean="0"/>
          </a:p>
          <a:p>
            <a:r>
              <a:rPr lang="en-US" altLang="zh-TW" dirty="0" smtClean="0"/>
              <a:t>2.</a:t>
            </a:r>
            <a:r>
              <a:rPr lang="zh-TW" altLang="en-US" dirty="0" smtClean="0"/>
              <a:t>使用現成</a:t>
            </a:r>
            <a:r>
              <a:rPr lang="en-US" altLang="zh-TW" dirty="0" smtClean="0"/>
              <a:t>CNN</a:t>
            </a:r>
            <a:r>
              <a:rPr lang="zh-TW" altLang="en-US" dirty="0" smtClean="0"/>
              <a:t>架構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241062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>
          <a:xfrm>
            <a:off x="196995" y="753228"/>
            <a:ext cx="9613861" cy="1080938"/>
          </a:xfrm>
        </p:spPr>
        <p:txBody>
          <a:bodyPr/>
          <a:lstStyle/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內容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系統需求</a:t>
            </a:r>
            <a:endParaRPr lang="en-US" altLang="zh-TW" sz="28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分析</a:t>
            </a:r>
            <a:endParaRPr lang="en-US" altLang="zh-TW" sz="28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設計</a:t>
            </a:r>
            <a:endParaRPr lang="en-US" altLang="zh-TW" sz="28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Coding</a:t>
            </a:r>
          </a:p>
          <a:p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驗證</a:t>
            </a:r>
            <a:endParaRPr lang="en-US" altLang="zh-TW" sz="28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YOLO&amp;SSD</a:t>
            </a: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比較</a:t>
            </a:r>
            <a:endParaRPr lang="zh-TW" altLang="en-US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33608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>
            <a:spLocks noGrp="1"/>
          </p:cNvSpPr>
          <p:nvPr>
            <p:ph type="title"/>
          </p:nvPr>
        </p:nvSpPr>
        <p:spPr>
          <a:xfrm>
            <a:off x="0" y="510546"/>
            <a:ext cx="4494929" cy="783771"/>
          </a:xfrm>
        </p:spPr>
        <p:txBody>
          <a:bodyPr>
            <a:normAutofit fontScale="90000"/>
          </a:bodyPr>
          <a:lstStyle/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設計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訓練階段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(CNN)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8" name="內容版面配置區 2"/>
          <p:cNvSpPr txBox="1">
            <a:spLocks/>
          </p:cNvSpPr>
          <p:nvPr/>
        </p:nvSpPr>
        <p:spPr>
          <a:xfrm>
            <a:off x="555169" y="1294317"/>
            <a:ext cx="4573308" cy="6217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32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資料集載入</a:t>
            </a:r>
            <a:endParaRPr lang="zh-TW" altLang="en-US" sz="32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9" name="內容版面配置區 2"/>
          <p:cNvSpPr txBox="1">
            <a:spLocks/>
          </p:cNvSpPr>
          <p:nvPr/>
        </p:nvSpPr>
        <p:spPr>
          <a:xfrm>
            <a:off x="5665576" y="2268116"/>
            <a:ext cx="1338072" cy="47933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32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類別</a:t>
            </a:r>
          </a:p>
        </p:txBody>
      </p:sp>
      <p:sp>
        <p:nvSpPr>
          <p:cNvPr id="10" name="內容版面配置區 2"/>
          <p:cNvSpPr txBox="1">
            <a:spLocks/>
          </p:cNvSpPr>
          <p:nvPr/>
        </p:nvSpPr>
        <p:spPr>
          <a:xfrm>
            <a:off x="211434" y="2268116"/>
            <a:ext cx="4563765" cy="10615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sz="2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使用資料</a:t>
            </a:r>
            <a:r>
              <a:rPr lang="zh-TW" altLang="en-US" sz="2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集</a:t>
            </a:r>
            <a:r>
              <a:rPr lang="zh-TW" altLang="en-US" sz="2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作</a:t>
            </a:r>
            <a:r>
              <a:rPr lang="en-US" altLang="zh-TW" sz="26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Kaggle</a:t>
            </a:r>
            <a:r>
              <a:rPr lang="zh-TW" altLang="en-US" sz="2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為</a:t>
            </a:r>
            <a:r>
              <a:rPr lang="zh-TW" altLang="en-US" sz="2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訓練樣本</a:t>
            </a:r>
            <a:endParaRPr lang="en-US" altLang="zh-TW" sz="26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2" name="內容版面配置區 2"/>
          <p:cNvSpPr txBox="1">
            <a:spLocks/>
          </p:cNvSpPr>
          <p:nvPr/>
        </p:nvSpPr>
        <p:spPr>
          <a:xfrm>
            <a:off x="5665576" y="2747450"/>
            <a:ext cx="1338072" cy="37655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sz="2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Cat</a:t>
            </a:r>
            <a:endParaRPr lang="en-US" altLang="zh-TW" sz="2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buNone/>
            </a:pPr>
            <a:r>
              <a:rPr lang="en-US" altLang="zh-TW" sz="2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Dog</a:t>
            </a:r>
            <a:endParaRPr lang="en-US" altLang="zh-TW" sz="2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buNone/>
            </a:pPr>
            <a:endParaRPr lang="zh-TW" altLang="en-US" sz="2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184" y="3096915"/>
            <a:ext cx="4545204" cy="2837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4840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Data set and Hardware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貓 </a:t>
            </a:r>
            <a:r>
              <a:rPr lang="en-US" altLang="zh-TW" dirty="0" smtClean="0"/>
              <a:t>train :1000</a:t>
            </a:r>
            <a:r>
              <a:rPr lang="zh-TW" altLang="en-US" dirty="0" smtClean="0"/>
              <a:t>張</a:t>
            </a:r>
            <a:endParaRPr lang="en-US" altLang="zh-TW" dirty="0" smtClean="0"/>
          </a:p>
          <a:p>
            <a:r>
              <a:rPr lang="zh-TW" altLang="en-US" dirty="0" smtClean="0"/>
              <a:t>狗 </a:t>
            </a:r>
            <a:r>
              <a:rPr lang="en-US" altLang="zh-TW" dirty="0" smtClean="0"/>
              <a:t>train:1000</a:t>
            </a:r>
            <a:r>
              <a:rPr lang="zh-TW" altLang="en-US" dirty="0" smtClean="0"/>
              <a:t>張</a:t>
            </a:r>
            <a:endParaRPr lang="en-US" altLang="zh-TW" dirty="0" smtClean="0"/>
          </a:p>
          <a:p>
            <a:r>
              <a:rPr lang="en-US" altLang="zh-TW" dirty="0" smtClean="0"/>
              <a:t>Test: </a:t>
            </a:r>
            <a:r>
              <a:rPr lang="zh-TW" altLang="en-US" dirty="0" smtClean="0"/>
              <a:t>各</a:t>
            </a:r>
            <a:r>
              <a:rPr lang="en-US" altLang="zh-TW" dirty="0" smtClean="0"/>
              <a:t>400</a:t>
            </a:r>
            <a:r>
              <a:rPr lang="zh-TW" altLang="en-US" dirty="0" smtClean="0"/>
              <a:t>張</a:t>
            </a:r>
            <a:endParaRPr lang="en-US" altLang="zh-TW" dirty="0" smtClean="0"/>
          </a:p>
          <a:p>
            <a:r>
              <a:rPr lang="zh-TW" altLang="en-US" dirty="0" smtClean="0"/>
              <a:t>使用的</a:t>
            </a:r>
            <a:r>
              <a:rPr lang="en-US" altLang="zh-TW" dirty="0" smtClean="0"/>
              <a:t>GPU</a:t>
            </a:r>
            <a:r>
              <a:rPr lang="zh-TW" altLang="en-US" dirty="0" smtClean="0"/>
              <a:t>為 </a:t>
            </a:r>
            <a:r>
              <a:rPr lang="en-US" altLang="zh-TW" dirty="0" smtClean="0"/>
              <a:t>GTX 950M RAM 2GB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777595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使用的</a:t>
            </a:r>
            <a:r>
              <a:rPr lang="en-US" altLang="zh-TW" dirty="0" smtClean="0"/>
              <a:t>CNN</a:t>
            </a:r>
            <a:r>
              <a:rPr lang="zh-TW" altLang="en-US" dirty="0" smtClean="0"/>
              <a:t> 架構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825626"/>
            <a:ext cx="9378462" cy="1093420"/>
          </a:xfrm>
        </p:spPr>
        <p:txBody>
          <a:bodyPr>
            <a:normAutofit/>
          </a:bodyPr>
          <a:lstStyle/>
          <a:p>
            <a:r>
              <a:rPr lang="zh-TW" altLang="en-US" dirty="0" smtClean="0"/>
              <a:t>使用</a:t>
            </a:r>
            <a:r>
              <a:rPr lang="en-US" altLang="zh-TW" dirty="0" err="1" smtClean="0"/>
              <a:t>keras</a:t>
            </a:r>
            <a:r>
              <a:rPr lang="en-US" altLang="zh-TW" dirty="0" smtClean="0"/>
              <a:t> </a:t>
            </a:r>
            <a:r>
              <a:rPr lang="zh-TW" altLang="en-US" dirty="0" smtClean="0"/>
              <a:t>內建的</a:t>
            </a:r>
            <a:r>
              <a:rPr lang="en-US" altLang="zh-TW" dirty="0" smtClean="0"/>
              <a:t>ResNet-50</a:t>
            </a:r>
            <a:r>
              <a:rPr lang="en-US" altLang="zh-TW" dirty="0"/>
              <a:t> </a:t>
            </a:r>
            <a:endParaRPr lang="en-US" altLang="zh-TW" dirty="0" smtClean="0"/>
          </a:p>
          <a:p>
            <a:r>
              <a:rPr lang="en-US" altLang="zh-TW" dirty="0" smtClean="0"/>
              <a:t>Input size=(224*224) </a:t>
            </a:r>
            <a:endParaRPr lang="zh-TW" altLang="en-US" dirty="0"/>
          </a:p>
        </p:txBody>
      </p:sp>
      <p:sp>
        <p:nvSpPr>
          <p:cNvPr id="4" name="內容版面配置區 2"/>
          <p:cNvSpPr txBox="1">
            <a:spLocks/>
          </p:cNvSpPr>
          <p:nvPr/>
        </p:nvSpPr>
        <p:spPr>
          <a:xfrm>
            <a:off x="838200" y="3053984"/>
            <a:ext cx="9949962" cy="23444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/>
              <a:t>損失函數</a:t>
            </a:r>
            <a:r>
              <a:rPr lang="en-US" altLang="zh-TW" dirty="0" smtClean="0"/>
              <a:t>loss function:</a:t>
            </a:r>
            <a:r>
              <a:rPr lang="zh-TW" altLang="en-US" dirty="0" smtClean="0"/>
              <a:t> </a:t>
            </a:r>
            <a:r>
              <a:rPr lang="en-US" altLang="zh-TW" dirty="0" smtClean="0"/>
              <a:t>Cross </a:t>
            </a:r>
            <a:r>
              <a:rPr lang="en-US" altLang="zh-TW" dirty="0"/>
              <a:t>Entropy </a:t>
            </a:r>
            <a:endParaRPr lang="en-US" altLang="zh-TW" dirty="0" smtClean="0"/>
          </a:p>
          <a:p>
            <a:r>
              <a:rPr lang="zh-TW" altLang="en-US" dirty="0"/>
              <a:t>優化</a:t>
            </a:r>
            <a:r>
              <a:rPr lang="zh-TW" altLang="en-US" dirty="0" smtClean="0"/>
              <a:t>函數</a:t>
            </a:r>
            <a:r>
              <a:rPr lang="en-US" altLang="zh-TW" dirty="0" smtClean="0"/>
              <a:t>Optimizer:</a:t>
            </a:r>
            <a:r>
              <a:rPr lang="zh-TW" altLang="en-US" dirty="0" smtClean="0"/>
              <a:t> </a:t>
            </a:r>
            <a:r>
              <a:rPr lang="en-US" altLang="zh-TW" dirty="0" smtClean="0"/>
              <a:t>Adam</a:t>
            </a:r>
            <a:r>
              <a:rPr lang="zh-TW" altLang="en-US" dirty="0" smtClean="0"/>
              <a:t> </a:t>
            </a:r>
            <a:r>
              <a:rPr lang="en-US" altLang="zh-TW" dirty="0" smtClean="0"/>
              <a:t>(original paper)</a:t>
            </a:r>
          </a:p>
          <a:p>
            <a:r>
              <a:rPr lang="en-US" altLang="zh-TW" b="1" dirty="0"/>
              <a:t>Activation </a:t>
            </a:r>
            <a:r>
              <a:rPr lang="en-US" altLang="zh-TW" b="1" dirty="0" smtClean="0"/>
              <a:t>Functions:</a:t>
            </a:r>
            <a:r>
              <a:rPr lang="zh-TW" altLang="en-US" b="1" dirty="0" smtClean="0"/>
              <a:t> </a:t>
            </a:r>
            <a:r>
              <a:rPr lang="en-US" altLang="zh-TW" dirty="0" err="1" smtClean="0"/>
              <a:t>softmax</a:t>
            </a:r>
            <a:r>
              <a:rPr lang="zh-TW" altLang="en-US" dirty="0" smtClean="0"/>
              <a:t> </a:t>
            </a:r>
            <a:endParaRPr lang="en-US" altLang="zh-TW" b="1" dirty="0"/>
          </a:p>
          <a:p>
            <a:endParaRPr lang="en-US" altLang="zh-TW" dirty="0" smtClean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087647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CNN: Freeze and </a:t>
            </a:r>
            <a:r>
              <a:rPr lang="en-US" altLang="zh-TW" dirty="0" err="1" smtClean="0"/>
              <a:t>Bratch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Freeze:4</a:t>
            </a:r>
            <a:r>
              <a:rPr lang="zh-TW" altLang="en-US" dirty="0" smtClean="0"/>
              <a:t>層</a:t>
            </a:r>
            <a:endParaRPr lang="en-US" altLang="zh-TW" dirty="0" smtClean="0"/>
          </a:p>
          <a:p>
            <a:r>
              <a:rPr lang="en-US" altLang="zh-TW" dirty="0" smtClean="0"/>
              <a:t>Bratch:2</a:t>
            </a:r>
          </a:p>
          <a:p>
            <a:r>
              <a:rPr lang="en-US" altLang="zh-TW" dirty="0" smtClean="0"/>
              <a:t>Epochs:10</a:t>
            </a:r>
          </a:p>
          <a:p>
            <a:r>
              <a:rPr lang="zh-TW" altLang="en-US" dirty="0" smtClean="0"/>
              <a:t>訓練一個週期要</a:t>
            </a:r>
            <a:r>
              <a:rPr lang="en-US" altLang="zh-TW" dirty="0" smtClean="0"/>
              <a:t>433S</a:t>
            </a:r>
            <a:r>
              <a:rPr lang="zh-TW" altLang="en-US" dirty="0" smtClean="0"/>
              <a:t> </a:t>
            </a:r>
            <a:endParaRPr lang="en-US" altLang="zh-TW" dirty="0" smtClean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201624"/>
            <a:ext cx="10768922" cy="2036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2538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SSD</a:t>
            </a:r>
            <a:r>
              <a:rPr lang="zh-TW" altLang="en-US" dirty="0" smtClean="0"/>
              <a:t> 使用預測速度 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使用 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weights_SSD300.hdf5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預測單張照片的速度約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4S</a:t>
            </a:r>
          </a:p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計算方式是進入預測至取得預測結果這段的時間</a:t>
            </a:r>
            <a:endParaRPr lang="en-US" altLang="zh-TW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630" y="3047413"/>
            <a:ext cx="4643324" cy="250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8213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Object detection system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傳統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Object Localization   (e.g. Sliding Windows)</a:t>
            </a:r>
          </a:p>
          <a:p>
            <a:pPr lvl="1"/>
            <a:r>
              <a:rPr lang="en-US" altLang="zh-TW" dirty="0" smtClean="0"/>
              <a:t>Feature Extraction    (e.g. HOG)</a:t>
            </a:r>
          </a:p>
          <a:p>
            <a:pPr lvl="1"/>
            <a:r>
              <a:rPr lang="en-US" altLang="zh-TW" dirty="0" smtClean="0"/>
              <a:t>Image Classification  (e.g. SVM)</a:t>
            </a:r>
          </a:p>
          <a:p>
            <a:r>
              <a:rPr lang="en-US" altLang="zh-TW" dirty="0" smtClean="0"/>
              <a:t>Deep Learning</a:t>
            </a:r>
          </a:p>
          <a:p>
            <a:pPr lvl="1"/>
            <a:r>
              <a:rPr lang="en-US" altLang="zh-TW" dirty="0" smtClean="0"/>
              <a:t>R-CNN</a:t>
            </a:r>
            <a:r>
              <a:rPr lang="zh-TW" altLang="en-US" dirty="0" smtClean="0"/>
              <a:t>類</a:t>
            </a:r>
            <a:r>
              <a:rPr lang="en-US" altLang="zh-TW" dirty="0" smtClean="0"/>
              <a:t> (e.g. Fast R-CNN , Faster R-CNN)</a:t>
            </a:r>
          </a:p>
          <a:p>
            <a:pPr lvl="1"/>
            <a:r>
              <a:rPr lang="en-US" altLang="zh-TW" dirty="0" smtClean="0"/>
              <a:t>YOLO</a:t>
            </a:r>
            <a:r>
              <a:rPr lang="zh-TW" altLang="en-US" dirty="0" smtClean="0"/>
              <a:t>類</a:t>
            </a:r>
            <a:endParaRPr lang="en-US" altLang="zh-TW" dirty="0"/>
          </a:p>
          <a:p>
            <a:pPr lvl="2"/>
            <a:r>
              <a:rPr lang="en-US" altLang="zh-TW" dirty="0" smtClean="0"/>
              <a:t>You Only Look Once(YOLO)</a:t>
            </a:r>
          </a:p>
          <a:p>
            <a:pPr lvl="2"/>
            <a:r>
              <a:rPr lang="en-US" altLang="zh-TW" dirty="0" smtClean="0"/>
              <a:t>Single Shot </a:t>
            </a:r>
            <a:r>
              <a:rPr lang="en-US" altLang="zh-TW" dirty="0" err="1" smtClean="0"/>
              <a:t>MultiBox</a:t>
            </a:r>
            <a:r>
              <a:rPr lang="en-US" altLang="zh-TW" dirty="0" smtClean="0"/>
              <a:t> Detector(SSD)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234946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SSD</a:t>
            </a:r>
            <a:r>
              <a:rPr lang="zh-TW" altLang="en-US" dirty="0" smtClean="0"/>
              <a:t>特點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028" name="Picture 4" descr="https://cdn-images-1.medium.com/max/1800/1*e3685d-LZKz3RnfxK8m5h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8275" y="1690688"/>
            <a:ext cx="7635446" cy="2225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cdn-images-1.medium.com/max/1600/1*0Tk4JclhGOCR_uLe6RKvUQ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0305" y="3916387"/>
            <a:ext cx="8862785" cy="2168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4303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SSD</a:t>
            </a:r>
            <a:r>
              <a:rPr lang="zh-TW" altLang="en-US" dirty="0" smtClean="0"/>
              <a:t>特點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特徵提取網路架構採用</a:t>
            </a:r>
            <a:r>
              <a:rPr lang="en-US" altLang="zh-TW" dirty="0" smtClean="0"/>
              <a:t>VGG-16</a:t>
            </a:r>
          </a:p>
          <a:p>
            <a:r>
              <a:rPr lang="zh-TW" altLang="en-US" dirty="0" smtClean="0"/>
              <a:t>去除</a:t>
            </a:r>
            <a:r>
              <a:rPr lang="en-US" altLang="zh-TW" dirty="0" smtClean="0"/>
              <a:t>VGG-16</a:t>
            </a:r>
            <a:r>
              <a:rPr lang="zh-TW" altLang="en-US" dirty="0" smtClean="0"/>
              <a:t>的全連結層</a:t>
            </a:r>
            <a:r>
              <a:rPr lang="en-US" altLang="zh-TW" dirty="0" smtClean="0"/>
              <a:t>FC8</a:t>
            </a:r>
          </a:p>
          <a:p>
            <a:r>
              <a:rPr lang="zh-TW" altLang="en-US" dirty="0" smtClean="0"/>
              <a:t>將</a:t>
            </a:r>
            <a:r>
              <a:rPr lang="en-US" altLang="zh-TW" dirty="0" smtClean="0"/>
              <a:t>FC6</a:t>
            </a:r>
            <a:r>
              <a:rPr lang="zh-TW" altLang="en-US" dirty="0" smtClean="0"/>
              <a:t> </a:t>
            </a:r>
            <a:r>
              <a:rPr lang="en-US" altLang="zh-TW" dirty="0" smtClean="0"/>
              <a:t>FC7</a:t>
            </a:r>
            <a:r>
              <a:rPr lang="zh-TW" altLang="en-US" dirty="0" smtClean="0"/>
              <a:t> 轉換為卷積層</a:t>
            </a:r>
            <a:endParaRPr lang="en-US" altLang="zh-TW" dirty="0" smtClean="0"/>
          </a:p>
          <a:p>
            <a:r>
              <a:rPr lang="en-US" altLang="zh-TW" dirty="0" smtClean="0"/>
              <a:t>Pool5</a:t>
            </a:r>
            <a:r>
              <a:rPr lang="zh-TW" altLang="en-US" dirty="0" smtClean="0"/>
              <a:t>不進行分辨率減小</a:t>
            </a:r>
            <a:endParaRPr lang="en-US" altLang="zh-TW" dirty="0" smtClean="0"/>
          </a:p>
          <a:p>
            <a:r>
              <a:rPr lang="en-US" altLang="zh-TW" dirty="0" smtClean="0"/>
              <a:t>FC6</a:t>
            </a:r>
            <a:r>
              <a:rPr lang="zh-TW" altLang="en-US" dirty="0" smtClean="0"/>
              <a:t>上使用擴張捲積層</a:t>
            </a:r>
            <a:r>
              <a:rPr lang="en-US" altLang="zh-TW" dirty="0" smtClean="0"/>
              <a:t>(Dilated Convolution)</a:t>
            </a:r>
          </a:p>
          <a:p>
            <a:r>
              <a:rPr lang="zh-TW" altLang="en-US" dirty="0" smtClean="0"/>
              <a:t>使用</a:t>
            </a:r>
            <a:r>
              <a:rPr lang="en-US" altLang="zh-TW" dirty="0" smtClean="0"/>
              <a:t>Anchor</a:t>
            </a:r>
            <a:r>
              <a:rPr lang="zh-TW" altLang="en-US" dirty="0" smtClean="0"/>
              <a:t>機制</a:t>
            </a:r>
            <a:endParaRPr lang="en-US" altLang="zh-TW" dirty="0" smtClean="0"/>
          </a:p>
          <a:p>
            <a:pPr marL="457200" lvl="1" indent="0">
              <a:buNone/>
            </a:pPr>
            <a:r>
              <a:rPr lang="en-US" altLang="zh-TW" dirty="0" smtClean="0">
                <a:sym typeface="Wingdings" panose="05000000000000000000" pitchFamily="2" charset="2"/>
              </a:rPr>
              <a:t></a:t>
            </a:r>
            <a:r>
              <a:rPr lang="zh-TW" altLang="en-US" dirty="0" smtClean="0"/>
              <a:t>位置和大小固定的</a:t>
            </a:r>
            <a:r>
              <a:rPr lang="en-US" altLang="zh-TW" dirty="0" smtClean="0"/>
              <a:t>Box</a:t>
            </a:r>
            <a:r>
              <a:rPr lang="zh-TW" altLang="en-US" dirty="0"/>
              <a:t> </a:t>
            </a:r>
            <a:endParaRPr lang="en-US" altLang="zh-TW" dirty="0" smtClean="0"/>
          </a:p>
          <a:p>
            <a:pPr marL="457200" lvl="1" indent="0">
              <a:buNone/>
            </a:pPr>
            <a:r>
              <a:rPr lang="en-US" altLang="zh-TW" dirty="0" smtClean="0">
                <a:sym typeface="Wingdings" panose="05000000000000000000" pitchFamily="2" charset="2"/>
              </a:rPr>
              <a:t></a:t>
            </a:r>
            <a:r>
              <a:rPr lang="zh-TW" altLang="en-US" dirty="0" smtClean="0"/>
              <a:t>事先設置好的固定</a:t>
            </a:r>
            <a:r>
              <a:rPr lang="en-US" altLang="zh-TW" dirty="0" smtClean="0"/>
              <a:t>proposal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85050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SSD</a:t>
            </a:r>
            <a:r>
              <a:rPr lang="zh-TW" altLang="en-US" dirty="0"/>
              <a:t>特點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使用不同深度的卷積層預測不同大小的目標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小目標  </a:t>
            </a:r>
            <a:r>
              <a:rPr lang="en-US" altLang="zh-TW" dirty="0" smtClean="0"/>
              <a:t>=&gt;</a:t>
            </a:r>
            <a:r>
              <a:rPr lang="zh-TW" altLang="en-US" dirty="0" smtClean="0"/>
              <a:t> 分辨較大的較低層 </a:t>
            </a:r>
            <a:r>
              <a:rPr lang="en-US" altLang="zh-TW" dirty="0" smtClean="0"/>
              <a:t>(</a:t>
            </a:r>
            <a:r>
              <a:rPr lang="zh-TW" altLang="en-US" dirty="0" smtClean="0"/>
              <a:t>較小</a:t>
            </a:r>
            <a:r>
              <a:rPr lang="en-US" altLang="zh-TW" dirty="0" smtClean="0"/>
              <a:t>anchor)</a:t>
            </a:r>
          </a:p>
          <a:p>
            <a:pPr lvl="1"/>
            <a:r>
              <a:rPr lang="zh-TW" altLang="en-US" dirty="0" smtClean="0"/>
              <a:t>大目標  </a:t>
            </a:r>
            <a:r>
              <a:rPr lang="en-US" altLang="zh-TW" dirty="0" smtClean="0"/>
              <a:t>=&gt;</a:t>
            </a:r>
            <a:r>
              <a:rPr lang="zh-TW" altLang="en-US" dirty="0" smtClean="0"/>
              <a:t> 較</a:t>
            </a:r>
            <a:r>
              <a:rPr lang="zh-TW" altLang="en-US" dirty="0"/>
              <a:t>大</a:t>
            </a:r>
            <a:r>
              <a:rPr lang="en-US" altLang="zh-TW" dirty="0" smtClean="0"/>
              <a:t>anchor</a:t>
            </a:r>
          </a:p>
          <a:p>
            <a:r>
              <a:rPr lang="zh-TW" altLang="en-US" dirty="0" smtClean="0"/>
              <a:t>使用</a:t>
            </a:r>
            <a:r>
              <a:rPr lang="en-US" altLang="zh-TW" dirty="0" smtClean="0"/>
              <a:t>3x3</a:t>
            </a:r>
            <a:r>
              <a:rPr lang="zh-TW" altLang="en-US" dirty="0" smtClean="0"/>
              <a:t>卷積層對每個</a:t>
            </a:r>
            <a:endParaRPr lang="en-US" altLang="zh-TW" dirty="0" smtClean="0"/>
          </a:p>
          <a:p>
            <a:pPr marL="0" indent="0">
              <a:buNone/>
            </a:pPr>
            <a:r>
              <a:rPr lang="zh-TW" altLang="en-US" dirty="0" smtClean="0"/>
              <a:t>   </a:t>
            </a:r>
            <a:r>
              <a:rPr lang="en-US" altLang="zh-TW" dirty="0" smtClean="0"/>
              <a:t>anchor</a:t>
            </a:r>
            <a:r>
              <a:rPr lang="zh-TW" altLang="en-US" dirty="0" smtClean="0"/>
              <a:t>類別和位置</a:t>
            </a:r>
            <a:endParaRPr lang="en-US" altLang="zh-TW" dirty="0" smtClean="0"/>
          </a:p>
          <a:p>
            <a:pPr marL="0" indent="0">
              <a:buNone/>
            </a:pPr>
            <a:r>
              <a:rPr lang="zh-TW" altLang="en-US" dirty="0"/>
              <a:t> </a:t>
            </a:r>
            <a:r>
              <a:rPr lang="zh-TW" altLang="en-US" dirty="0" smtClean="0"/>
              <a:t>  直接回歸</a:t>
            </a:r>
            <a:endParaRPr lang="zh-TW" altLang="en-US" dirty="0"/>
          </a:p>
        </p:txBody>
      </p:sp>
      <p:pic>
        <p:nvPicPr>
          <p:cNvPr id="2052" name="Picture 4" descr="https://cdn-images-1.medium.com/max/1200/1*GVcuBhTWwIRJV1lYF28rH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9572" y="2763009"/>
            <a:ext cx="6678386" cy="2476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3283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SSD</a:t>
            </a:r>
            <a:r>
              <a:rPr lang="zh-TW" altLang="en-US" dirty="0" smtClean="0"/>
              <a:t> </a:t>
            </a:r>
            <a:r>
              <a:rPr lang="en-US" altLang="zh-TW" dirty="0" smtClean="0"/>
              <a:t>&amp;</a:t>
            </a:r>
            <a:r>
              <a:rPr lang="zh-TW" altLang="en-US" dirty="0" smtClean="0"/>
              <a:t> </a:t>
            </a:r>
            <a:r>
              <a:rPr lang="en-US" altLang="zh-TW" dirty="0" smtClean="0"/>
              <a:t>YOLO</a:t>
            </a:r>
            <a:r>
              <a:rPr lang="zh-TW" altLang="en-US" dirty="0" smtClean="0"/>
              <a:t>比較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098" name="Picture 2" descr="https://cdn-images-1.medium.com/max/1200/1*-LNKpMDOURrKVXc9Vf5s-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4196" y="1562377"/>
            <a:ext cx="8903607" cy="487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8105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68510" y="731520"/>
            <a:ext cx="2822883" cy="1048948"/>
          </a:xfrm>
        </p:spPr>
        <p:txBody>
          <a:bodyPr/>
          <a:lstStyle/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系統需求</a:t>
            </a:r>
            <a:r>
              <a:rPr lang="zh-TW" altLang="en-US" dirty="0" smtClean="0"/>
              <a:t>  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91025" y="2224606"/>
            <a:ext cx="10660598" cy="4437452"/>
          </a:xfrm>
        </p:spPr>
        <p:txBody>
          <a:bodyPr>
            <a:normAutofit/>
          </a:bodyPr>
          <a:lstStyle/>
          <a:p>
            <a:pPr lvl="0">
              <a:lnSpc>
                <a:spcPct val="120000"/>
              </a:lnSpc>
            </a:pPr>
            <a:r>
              <a:rPr lang="zh-TW" altLang="zh-TW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功能需求</a:t>
            </a:r>
            <a:endParaRPr lang="en-US" altLang="zh-TW" sz="28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0">
              <a:lnSpc>
                <a:spcPct val="120000"/>
              </a:lnSpc>
            </a:pPr>
            <a:r>
              <a:rPr lang="zh-TW" altLang="zh-TW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介面需求</a:t>
            </a:r>
            <a:endParaRPr lang="zh-TW" altLang="zh-TW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0">
              <a:lnSpc>
                <a:spcPct val="120000"/>
              </a:lnSpc>
            </a:pPr>
            <a:r>
              <a:rPr lang="zh-TW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限制</a:t>
            </a:r>
            <a:r>
              <a:rPr lang="zh-TW" altLang="zh-TW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需求</a:t>
            </a:r>
            <a:endParaRPr lang="zh-TW" altLang="zh-TW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20000"/>
              </a:lnSpc>
            </a:pPr>
            <a:r>
              <a:rPr lang="zh-TW" altLang="zh-TW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驗收需求</a:t>
            </a:r>
            <a:endParaRPr lang="zh-TW" altLang="zh-TW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07616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SSD</a:t>
            </a:r>
            <a:r>
              <a:rPr lang="zh-TW" altLang="en-US" dirty="0" smtClean="0"/>
              <a:t> </a:t>
            </a:r>
            <a:r>
              <a:rPr lang="en-US" altLang="zh-TW" dirty="0" smtClean="0"/>
              <a:t>&amp;</a:t>
            </a:r>
            <a:r>
              <a:rPr lang="zh-TW" altLang="en-US" dirty="0" smtClean="0"/>
              <a:t> </a:t>
            </a:r>
            <a:r>
              <a:rPr lang="en-US" altLang="zh-TW" dirty="0" smtClean="0"/>
              <a:t>YOLO</a:t>
            </a:r>
            <a:r>
              <a:rPr lang="zh-TW" altLang="en-US" dirty="0" smtClean="0"/>
              <a:t>比較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兩者皆屬於</a:t>
            </a:r>
            <a:r>
              <a:rPr lang="en-US" altLang="zh-TW" dirty="0" smtClean="0"/>
              <a:t>Single Shot </a:t>
            </a:r>
          </a:p>
          <a:p>
            <a:pPr lvl="1"/>
            <a:r>
              <a:rPr lang="zh-TW" altLang="en-US" dirty="0" smtClean="0"/>
              <a:t>一次性完成分類、</a:t>
            </a:r>
            <a:r>
              <a:rPr lang="en-US" altLang="zh-TW" dirty="0" smtClean="0"/>
              <a:t>bounding box regression</a:t>
            </a:r>
          </a:p>
          <a:p>
            <a:pPr lvl="1"/>
            <a:endParaRPr lang="en-US" altLang="zh-TW" dirty="0" smtClean="0"/>
          </a:p>
          <a:p>
            <a:r>
              <a:rPr lang="en-US" altLang="zh-TW" dirty="0" smtClean="0"/>
              <a:t>YOLO</a:t>
            </a:r>
            <a:r>
              <a:rPr lang="zh-TW" altLang="en-US" dirty="0" smtClean="0"/>
              <a:t>在卷積層後接全連結層</a:t>
            </a:r>
            <a:endParaRPr lang="en-US" altLang="zh-TW" dirty="0" smtClean="0"/>
          </a:p>
          <a:p>
            <a:r>
              <a:rPr lang="en-US" altLang="zh-TW" dirty="0" smtClean="0"/>
              <a:t>SSD</a:t>
            </a:r>
            <a:r>
              <a:rPr lang="zh-TW" altLang="en-US" dirty="0" smtClean="0"/>
              <a:t>採用金字塔結構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利用</a:t>
            </a:r>
            <a:r>
              <a:rPr lang="en-US" altLang="zh-TW" dirty="0" smtClean="0"/>
              <a:t>conv4-3/conv-7/conv6-2/conv7-2/conv8_2/conv9_2</a:t>
            </a:r>
          </a:p>
          <a:p>
            <a:pPr lvl="1"/>
            <a:r>
              <a:rPr lang="zh-TW" altLang="en-US" dirty="0" smtClean="0"/>
              <a:t>大小不同的</a:t>
            </a:r>
            <a:r>
              <a:rPr lang="en-US" altLang="zh-TW" dirty="0" smtClean="0"/>
              <a:t>feature maps</a:t>
            </a:r>
            <a:r>
              <a:rPr lang="zh-TW" altLang="en-US" dirty="0" smtClean="0"/>
              <a:t>同時進行分類和回歸</a:t>
            </a:r>
            <a:endParaRPr lang="en-US" altLang="zh-TW" dirty="0" smtClean="0"/>
          </a:p>
          <a:p>
            <a:r>
              <a:rPr lang="en-US" altLang="zh-TW" dirty="0" smtClean="0"/>
              <a:t>SSD</a:t>
            </a:r>
            <a:r>
              <a:rPr lang="zh-TW" altLang="en-US" dirty="0" smtClean="0"/>
              <a:t>加入</a:t>
            </a:r>
            <a:r>
              <a:rPr lang="en-US" altLang="zh-TW" dirty="0" err="1" smtClean="0"/>
              <a:t>Priorbox</a:t>
            </a:r>
            <a:endParaRPr lang="zh-TW" altLang="en-US" dirty="0"/>
          </a:p>
        </p:txBody>
      </p:sp>
      <p:pic>
        <p:nvPicPr>
          <p:cNvPr id="5" name="Picture 2" descr="previe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1171" y="4909203"/>
            <a:ext cx="5436507" cy="1861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91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Prior Box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SSD300</a:t>
            </a:r>
            <a:r>
              <a:rPr lang="zh-TW" altLang="en-US" dirty="0" smtClean="0"/>
              <a:t>中使用</a:t>
            </a:r>
            <a:r>
              <a:rPr lang="en-US" altLang="zh-TW" dirty="0" smtClean="0"/>
              <a:t>Prior Box </a:t>
            </a:r>
          </a:p>
          <a:p>
            <a:r>
              <a:rPr lang="zh-TW" altLang="en-US" dirty="0" smtClean="0"/>
              <a:t>相似於</a:t>
            </a:r>
            <a:r>
              <a:rPr lang="en-US" altLang="zh-TW" dirty="0" smtClean="0"/>
              <a:t>Faster RCNN Anchor </a:t>
            </a:r>
          </a:p>
          <a:p>
            <a:r>
              <a:rPr lang="zh-TW" altLang="en-US" dirty="0" smtClean="0"/>
              <a:t>生成</a:t>
            </a:r>
            <a:r>
              <a:rPr lang="en-US" altLang="zh-TW" dirty="0" smtClean="0"/>
              <a:t>Prior Box:</a:t>
            </a:r>
          </a:p>
          <a:p>
            <a:pPr lvl="1"/>
            <a:r>
              <a:rPr lang="zh-TW" altLang="en-US" dirty="0" smtClean="0"/>
              <a:t>以</a:t>
            </a:r>
            <a:r>
              <a:rPr lang="en-US" altLang="zh-TW" dirty="0" smtClean="0"/>
              <a:t>Feature</a:t>
            </a:r>
            <a:r>
              <a:rPr lang="zh-TW" altLang="en-US" dirty="0"/>
              <a:t> </a:t>
            </a:r>
            <a:r>
              <a:rPr lang="en-US" altLang="zh-TW" dirty="0" smtClean="0"/>
              <a:t>map</a:t>
            </a:r>
            <a:r>
              <a:rPr lang="zh-TW" altLang="en-US" dirty="0" smtClean="0"/>
              <a:t> 每個點的終點為中心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生成列同心</a:t>
            </a:r>
            <a:r>
              <a:rPr lang="en-US" altLang="zh-TW" dirty="0" smtClean="0"/>
              <a:t>prior box</a:t>
            </a:r>
          </a:p>
          <a:p>
            <a:pPr marL="457200" lvl="1" indent="0">
              <a:buNone/>
            </a:pPr>
            <a:endParaRPr lang="zh-TW" altLang="en-US" dirty="0"/>
          </a:p>
        </p:txBody>
      </p:sp>
      <p:pic>
        <p:nvPicPr>
          <p:cNvPr id="5126" name="Picture 6" descr="previe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0804" y="2995210"/>
            <a:ext cx="5297360" cy="3316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https://pic1.zhimg.com/80/v2-266cb91c88310560b069aa3151cf9a80_hd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2944" y="4280948"/>
            <a:ext cx="2942091" cy="1896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337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SSD</a:t>
            </a:r>
            <a:r>
              <a:rPr lang="zh-TW" altLang="en-US" dirty="0" smtClean="0"/>
              <a:t>優缺點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優點</a:t>
            </a:r>
            <a:r>
              <a:rPr lang="en-US" altLang="zh-TW" dirty="0" smtClean="0"/>
              <a:t>:</a:t>
            </a:r>
          </a:p>
          <a:p>
            <a:pPr lvl="1"/>
            <a:r>
              <a:rPr lang="zh-TW" altLang="en-US" dirty="0" smtClean="0"/>
              <a:t>速度快，</a:t>
            </a:r>
            <a:r>
              <a:rPr lang="en-US" altLang="zh-TW" dirty="0" smtClean="0"/>
              <a:t>Single Stage</a:t>
            </a:r>
            <a:r>
              <a:rPr lang="zh-TW" altLang="en-US" dirty="0" smtClean="0"/>
              <a:t>算法與</a:t>
            </a:r>
            <a:r>
              <a:rPr lang="en-US" altLang="zh-TW" dirty="0" smtClean="0"/>
              <a:t>Faster R-CNN</a:t>
            </a:r>
            <a:r>
              <a:rPr lang="zh-TW" altLang="en-US" dirty="0" smtClean="0"/>
              <a:t>比較速度快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採多</a:t>
            </a:r>
            <a:r>
              <a:rPr lang="en-US" altLang="zh-TW" dirty="0" smtClean="0"/>
              <a:t>Size</a:t>
            </a:r>
            <a:r>
              <a:rPr lang="en-US" altLang="zh-TW" dirty="0"/>
              <a:t> feature maps</a:t>
            </a:r>
            <a:r>
              <a:rPr lang="zh-TW" altLang="en-US" dirty="0" smtClean="0"/>
              <a:t>進行分類</a:t>
            </a:r>
            <a:endParaRPr lang="en-US" altLang="zh-TW" dirty="0" smtClean="0"/>
          </a:p>
          <a:p>
            <a:r>
              <a:rPr lang="zh-TW" altLang="en-US" dirty="0" smtClean="0"/>
              <a:t>缺點</a:t>
            </a:r>
            <a:r>
              <a:rPr lang="en-US" altLang="zh-TW" dirty="0" smtClean="0"/>
              <a:t>:</a:t>
            </a:r>
          </a:p>
          <a:p>
            <a:pPr lvl="1"/>
            <a:r>
              <a:rPr lang="zh-TW" altLang="en-US" dirty="0" smtClean="0"/>
              <a:t>小目標偵測小效果不是很好</a:t>
            </a:r>
            <a:r>
              <a:rPr lang="en-US" altLang="zh-TW" dirty="0" smtClean="0"/>
              <a:t>(</a:t>
            </a:r>
            <a:r>
              <a:rPr lang="zh-TW" altLang="en-US" dirty="0" smtClean="0"/>
              <a:t>小目標位置訊息可能捨棄</a:t>
            </a:r>
            <a:r>
              <a:rPr lang="en-US" altLang="zh-TW" dirty="0" smtClean="0"/>
              <a:t>)</a:t>
            </a:r>
          </a:p>
          <a:p>
            <a:pPr lvl="1"/>
            <a:r>
              <a:rPr lang="zh-TW" altLang="en-US" smtClean="0"/>
              <a:t>需要手動調節預選框大小和比例</a:t>
            </a:r>
            <a:endParaRPr lang="en-US" altLang="zh-TW" smtClean="0"/>
          </a:p>
          <a:p>
            <a:pPr lvl="1"/>
            <a:endParaRPr lang="en-US" altLang="zh-TW" dirty="0" smtClean="0"/>
          </a:p>
          <a:p>
            <a:pPr lvl="1"/>
            <a:endParaRPr lang="en-US" altLang="zh-TW" dirty="0" smtClean="0"/>
          </a:p>
          <a:p>
            <a:pPr lvl="1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86968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使用</a:t>
            </a:r>
            <a:r>
              <a:rPr lang="en-US" altLang="zh-TW" dirty="0" smtClean="0"/>
              <a:t>SSD_300</a:t>
            </a:r>
            <a:r>
              <a:rPr lang="zh-TW" altLang="en-US" dirty="0" smtClean="0"/>
              <a:t>的訓練檔的效果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5610" y="2285999"/>
            <a:ext cx="4989884" cy="3303038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6994" y="2575117"/>
            <a:ext cx="5516806" cy="2934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5233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使用 </a:t>
            </a:r>
            <a:r>
              <a:rPr lang="en-US" altLang="zh-TW" dirty="0" err="1" smtClean="0"/>
              <a:t>Keaggle</a:t>
            </a:r>
            <a:r>
              <a:rPr lang="en-US" altLang="zh-TW" dirty="0" smtClean="0"/>
              <a:t> and </a:t>
            </a:r>
            <a:r>
              <a:rPr lang="en-US" altLang="zh-TW" dirty="0"/>
              <a:t>ResNet-50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預測效果</a:t>
            </a:r>
            <a:r>
              <a:rPr lang="en-US" altLang="zh-TW" dirty="0" smtClean="0"/>
              <a:t>(</a:t>
            </a:r>
            <a:r>
              <a:rPr lang="zh-TW" altLang="en-US" dirty="0" smtClean="0"/>
              <a:t>效果很差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99" t="16528" r="9041" b="19904"/>
          <a:stretch/>
        </p:blipFill>
        <p:spPr>
          <a:xfrm>
            <a:off x="1116625" y="2485048"/>
            <a:ext cx="4748832" cy="2552944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7" t="11205" r="10030" b="14439"/>
          <a:stretch/>
        </p:blipFill>
        <p:spPr>
          <a:xfrm>
            <a:off x="6471138" y="2442673"/>
            <a:ext cx="3692769" cy="2637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5736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發現錯誤的點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應該要使用</a:t>
            </a:r>
            <a:r>
              <a:rPr lang="en-US" altLang="zh-TW" dirty="0" smtClean="0"/>
              <a:t>SSD300</a:t>
            </a:r>
            <a:r>
              <a:rPr lang="zh-TW" altLang="en-US" dirty="0" smtClean="0"/>
              <a:t> 的</a:t>
            </a:r>
            <a:r>
              <a:rPr lang="en-US" altLang="zh-TW" dirty="0" smtClean="0"/>
              <a:t>CNN</a:t>
            </a:r>
            <a:r>
              <a:rPr lang="zh-TW" altLang="en-US" dirty="0" smtClean="0"/>
              <a:t>架構訓練才能準確預測，因為</a:t>
            </a:r>
            <a:r>
              <a:rPr lang="en-US" altLang="zh-TW" dirty="0" smtClean="0"/>
              <a:t>SSD</a:t>
            </a:r>
            <a:r>
              <a:rPr lang="zh-TW" altLang="en-US" dirty="0" smtClean="0"/>
              <a:t> 在預測的是使用</a:t>
            </a:r>
            <a:r>
              <a:rPr lang="en-US" altLang="zh-TW" dirty="0" smtClean="0"/>
              <a:t>SSD</a:t>
            </a:r>
            <a:r>
              <a:rPr lang="zh-TW" altLang="en-US" dirty="0" smtClean="0"/>
              <a:t>自己的</a:t>
            </a:r>
            <a:r>
              <a:rPr lang="en-US" altLang="zh-TW" dirty="0" smtClean="0"/>
              <a:t>CNN</a:t>
            </a:r>
            <a:r>
              <a:rPr lang="zh-TW" altLang="en-US" dirty="0" smtClean="0"/>
              <a:t> 架構，所以用不同的</a:t>
            </a:r>
            <a:r>
              <a:rPr lang="en-US" altLang="zh-TW" dirty="0" smtClean="0"/>
              <a:t>CNN</a:t>
            </a:r>
            <a:r>
              <a:rPr lang="zh-TW" altLang="en-US" dirty="0" smtClean="0"/>
              <a:t>訓練出來效果會很差。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5802480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參考資料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79938" y="1597025"/>
            <a:ext cx="10515600" cy="4351338"/>
          </a:xfrm>
        </p:spPr>
        <p:txBody>
          <a:bodyPr/>
          <a:lstStyle/>
          <a:p>
            <a:r>
              <a:rPr lang="en-US" altLang="zh-TW" dirty="0">
                <a:hlinkClick r:id="rId2"/>
              </a:rPr>
              <a:t>https://</a:t>
            </a:r>
            <a:r>
              <a:rPr lang="en-US" altLang="zh-TW" dirty="0" smtClean="0">
                <a:hlinkClick r:id="rId2"/>
              </a:rPr>
              <a:t>github.com/rykov8/ssd_keras</a:t>
            </a:r>
            <a:endParaRPr lang="en-US" altLang="zh-TW" dirty="0" smtClean="0"/>
          </a:p>
          <a:p>
            <a:endParaRPr lang="en-US" altLang="zh-TW" dirty="0"/>
          </a:p>
          <a:p>
            <a:r>
              <a:rPr lang="en-US" altLang="zh-TW" dirty="0">
                <a:hlinkClick r:id="rId3"/>
              </a:rPr>
              <a:t>https://blog.gtwang.org/programming/keras-resnet-50-pre-trained-model-build-dogs-cats-image-classification-system</a:t>
            </a:r>
            <a:r>
              <a:rPr lang="en-US" altLang="zh-TW" dirty="0" smtClean="0">
                <a:hlinkClick r:id="rId3"/>
              </a:rPr>
              <a:t>/</a:t>
            </a:r>
            <a:endParaRPr lang="en-US" altLang="zh-TW" dirty="0" smtClean="0"/>
          </a:p>
          <a:p>
            <a:endParaRPr lang="en-US" altLang="zh-TW" dirty="0"/>
          </a:p>
          <a:p>
            <a:r>
              <a:rPr lang="en-US" altLang="zh-TW" dirty="0">
                <a:hlinkClick r:id="rId4"/>
              </a:rPr>
              <a:t>https://</a:t>
            </a:r>
            <a:r>
              <a:rPr lang="en-US" altLang="zh-TW" dirty="0" smtClean="0">
                <a:hlinkClick r:id="rId4"/>
              </a:rPr>
              <a:t>ithelp.ithome.com.tw/articles/10192950</a:t>
            </a:r>
            <a:endParaRPr lang="en-US" altLang="zh-TW" dirty="0" smtClean="0"/>
          </a:p>
          <a:p>
            <a:endParaRPr lang="en-US" altLang="zh-TW" dirty="0" smtClean="0"/>
          </a:p>
          <a:p>
            <a:r>
              <a:rPr lang="en-US" altLang="zh-TW" dirty="0">
                <a:solidFill>
                  <a:srgbClr val="0070C0"/>
                </a:solidFill>
              </a:rPr>
              <a:t>https://ithelp.ithome.com.tw/articles/10191725</a:t>
            </a:r>
            <a:endParaRPr lang="en-US" altLang="zh-TW" dirty="0" smtClean="0">
              <a:solidFill>
                <a:srgbClr val="0070C0"/>
              </a:solidFill>
            </a:endParaRPr>
          </a:p>
          <a:p>
            <a:endParaRPr lang="en-US" altLang="zh-TW" dirty="0" smtClean="0"/>
          </a:p>
          <a:p>
            <a:endParaRPr lang="en-US" altLang="zh-TW" dirty="0" smtClean="0"/>
          </a:p>
          <a:p>
            <a:pPr marL="0" indent="0">
              <a:buNone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990642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44744" y="727102"/>
            <a:ext cx="9613861" cy="1080938"/>
          </a:xfrm>
        </p:spPr>
        <p:txBody>
          <a:bodyPr/>
          <a:lstStyle/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功能需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求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6673815" y="3101026"/>
            <a:ext cx="51872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精</a:t>
            </a: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準辨識並框出物體種類及範圍</a:t>
            </a:r>
            <a:endParaRPr lang="en-US" altLang="zh-TW" sz="28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zh-TW" altLang="en-US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6548" y="2093976"/>
            <a:ext cx="4762500" cy="3571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144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10058" y="727103"/>
            <a:ext cx="9613861" cy="1080938"/>
          </a:xfrm>
        </p:spPr>
        <p:txBody>
          <a:bodyPr/>
          <a:lstStyle/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介面需求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718457" y="2134790"/>
            <a:ext cx="99899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 smtClean="0"/>
              <a:t>輸入</a:t>
            </a:r>
            <a:r>
              <a:rPr lang="en-US" altLang="zh-TW" sz="2800" dirty="0" smtClean="0"/>
              <a:t>:</a:t>
            </a:r>
          </a:p>
          <a:p>
            <a:r>
              <a:rPr lang="en-US" altLang="zh-TW" sz="2600" dirty="0" smtClean="0"/>
              <a:t>JPG</a:t>
            </a:r>
            <a:endParaRPr lang="zh-TW" altLang="en-US" sz="2600" dirty="0"/>
          </a:p>
        </p:txBody>
      </p:sp>
      <p:sp>
        <p:nvSpPr>
          <p:cNvPr id="9" name="文字方塊 8"/>
          <p:cNvSpPr txBox="1"/>
          <p:nvPr/>
        </p:nvSpPr>
        <p:spPr>
          <a:xfrm>
            <a:off x="4212772" y="2192586"/>
            <a:ext cx="2886891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/>
              <a:t>輸</a:t>
            </a:r>
            <a:r>
              <a:rPr lang="zh-TW" altLang="en-US" sz="2800" dirty="0"/>
              <a:t>出</a:t>
            </a:r>
            <a:r>
              <a:rPr lang="en-US" altLang="zh-TW" sz="2800" dirty="0" smtClean="0"/>
              <a:t>:</a:t>
            </a:r>
          </a:p>
          <a:p>
            <a:r>
              <a:rPr lang="en-US" altLang="zh-TW" sz="2600" dirty="0" smtClean="0"/>
              <a:t>PNG</a:t>
            </a:r>
          </a:p>
          <a:p>
            <a:r>
              <a:rPr lang="zh-TW" altLang="en-US" sz="2600" dirty="0" smtClean="0"/>
              <a:t>物體種類</a:t>
            </a:r>
            <a:endParaRPr lang="en-US" altLang="zh-TW" sz="2600" dirty="0"/>
          </a:p>
          <a:p>
            <a:r>
              <a:rPr lang="zh-TW" altLang="en-US" sz="2600" dirty="0" smtClean="0"/>
              <a:t>信心值</a:t>
            </a:r>
            <a:endParaRPr lang="zh-TW" altLang="en-US" sz="2600" dirty="0"/>
          </a:p>
        </p:txBody>
      </p:sp>
    </p:spTree>
    <p:extLst>
      <p:ext uri="{BB962C8B-B14F-4D97-AF65-F5344CB8AC3E}">
        <p14:creationId xmlns:p14="http://schemas.microsoft.com/office/powerpoint/2010/main" val="3179182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18618" y="675981"/>
            <a:ext cx="9613861" cy="1080938"/>
          </a:xfrm>
        </p:spPr>
        <p:txBody>
          <a:bodyPr/>
          <a:lstStyle/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限制需求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物件需有</a:t>
            </a:r>
            <a:r>
              <a:rPr lang="en-US" altLang="zh-TW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50%</a:t>
            </a: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重疊區域</a:t>
            </a:r>
            <a:endParaRPr lang="en-US" altLang="zh-TW" sz="28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sz="28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太小的物體即忽略</a:t>
            </a:r>
            <a:endParaRPr lang="en-US" altLang="zh-TW" sz="28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sz="28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不使用</a:t>
            </a:r>
            <a:r>
              <a:rPr lang="en-US" altLang="zh-TW" sz="28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Tiny YOLO</a:t>
            </a:r>
            <a:endParaRPr lang="en-US" altLang="zh-TW" sz="28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buNone/>
            </a:pPr>
            <a:endParaRPr lang="zh-TW" altLang="en-US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9331" y="1950237"/>
            <a:ext cx="5441115" cy="3400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175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2980" y="1955995"/>
            <a:ext cx="5440517" cy="3425902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2493" y="696021"/>
            <a:ext cx="9613861" cy="1080938"/>
          </a:xfrm>
        </p:spPr>
        <p:txBody>
          <a:bodyPr/>
          <a:lstStyle/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驗收需求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12202" y="2678861"/>
            <a:ext cx="6467421" cy="1762509"/>
          </a:xfrm>
        </p:spPr>
        <p:txBody>
          <a:bodyPr>
            <a:normAutofit lnSpcReduction="10000"/>
          </a:bodyPr>
          <a:lstStyle/>
          <a:p>
            <a:r>
              <a:rPr lang="en-US" altLang="zh-TW" sz="28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INPUT</a:t>
            </a:r>
            <a:r>
              <a:rPr lang="zh-TW" altLang="en-US" sz="28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28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Training Sample     </a:t>
            </a: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辨識率</a:t>
            </a:r>
            <a:r>
              <a:rPr lang="en-US" altLang="zh-TW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100%</a:t>
            </a:r>
          </a:p>
          <a:p>
            <a:endParaRPr lang="en-US" altLang="zh-TW" sz="28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28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INPUT</a:t>
            </a:r>
            <a:r>
              <a:rPr lang="zh-TW" altLang="en-US" sz="28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28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Non-Training Sample   </a:t>
            </a: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辨識率</a:t>
            </a:r>
            <a:r>
              <a:rPr lang="en-US" altLang="zh-TW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85%</a:t>
            </a:r>
          </a:p>
          <a:p>
            <a:pPr marL="0" indent="0">
              <a:buNone/>
            </a:pP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727274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606118"/>
            <a:ext cx="3122023" cy="770709"/>
          </a:xfrm>
        </p:spPr>
        <p:txBody>
          <a:bodyPr/>
          <a:lstStyle/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系統分析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16259" y="1396965"/>
            <a:ext cx="8988552" cy="412786"/>
          </a:xfrm>
        </p:spPr>
        <p:txBody>
          <a:bodyPr>
            <a:noAutofit/>
          </a:bodyPr>
          <a:lstStyle/>
          <a:p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系統架構主要為訓練以及預測兩大階段</a:t>
            </a:r>
            <a:endParaRPr lang="zh-TW" altLang="en-US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" name="圓角矩形 3"/>
          <p:cNvSpPr/>
          <p:nvPr/>
        </p:nvSpPr>
        <p:spPr>
          <a:xfrm>
            <a:off x="4744865" y="2319311"/>
            <a:ext cx="2129245" cy="1196558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 smtClean="0"/>
              <a:t>Object Detection</a:t>
            </a:r>
            <a:endParaRPr lang="zh-TW" altLang="en-US" sz="2800" dirty="0"/>
          </a:p>
        </p:txBody>
      </p:sp>
      <p:sp>
        <p:nvSpPr>
          <p:cNvPr id="5" name="圓角矩形 4"/>
          <p:cNvSpPr/>
          <p:nvPr/>
        </p:nvSpPr>
        <p:spPr>
          <a:xfrm>
            <a:off x="2615620" y="4182946"/>
            <a:ext cx="2129245" cy="1196558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 smtClean="0"/>
              <a:t>training</a:t>
            </a:r>
            <a:endParaRPr lang="zh-TW" altLang="en-US" sz="2800" dirty="0"/>
          </a:p>
        </p:txBody>
      </p:sp>
      <p:sp>
        <p:nvSpPr>
          <p:cNvPr id="6" name="圓角矩形 5"/>
          <p:cNvSpPr/>
          <p:nvPr/>
        </p:nvSpPr>
        <p:spPr>
          <a:xfrm>
            <a:off x="6874110" y="4182946"/>
            <a:ext cx="2129245" cy="1196558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 smtClean="0"/>
              <a:t>prediction</a:t>
            </a:r>
            <a:endParaRPr lang="zh-TW" altLang="en-US" sz="2800" dirty="0"/>
          </a:p>
        </p:txBody>
      </p:sp>
      <p:cxnSp>
        <p:nvCxnSpPr>
          <p:cNvPr id="8" name="直線接點 7"/>
          <p:cNvCxnSpPr>
            <a:stCxn id="4" idx="2"/>
          </p:cNvCxnSpPr>
          <p:nvPr/>
        </p:nvCxnSpPr>
        <p:spPr>
          <a:xfrm flipH="1">
            <a:off x="5809487" y="3515869"/>
            <a:ext cx="1" cy="24950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1" name="直線接點 10"/>
          <p:cNvCxnSpPr/>
          <p:nvPr/>
        </p:nvCxnSpPr>
        <p:spPr>
          <a:xfrm>
            <a:off x="5809487" y="3765369"/>
            <a:ext cx="2129245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4" name="直線接點 13"/>
          <p:cNvCxnSpPr/>
          <p:nvPr/>
        </p:nvCxnSpPr>
        <p:spPr>
          <a:xfrm>
            <a:off x="3680242" y="3765369"/>
            <a:ext cx="2129245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6" name="直線單箭頭接點 15"/>
          <p:cNvCxnSpPr>
            <a:endCxn id="6" idx="0"/>
          </p:cNvCxnSpPr>
          <p:nvPr/>
        </p:nvCxnSpPr>
        <p:spPr>
          <a:xfrm>
            <a:off x="7938732" y="3765369"/>
            <a:ext cx="1" cy="4175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9" name="直線單箭頭接點 18"/>
          <p:cNvCxnSpPr>
            <a:endCxn id="5" idx="0"/>
          </p:cNvCxnSpPr>
          <p:nvPr/>
        </p:nvCxnSpPr>
        <p:spPr>
          <a:xfrm>
            <a:off x="3680241" y="3765369"/>
            <a:ext cx="2" cy="4175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57836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圓角矩形 3"/>
          <p:cNvSpPr/>
          <p:nvPr/>
        </p:nvSpPr>
        <p:spPr>
          <a:xfrm>
            <a:off x="5346405" y="2061982"/>
            <a:ext cx="1296082" cy="589341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/>
              <a:t>t</a:t>
            </a:r>
            <a:r>
              <a:rPr lang="en-US" altLang="zh-TW" sz="2000" dirty="0" smtClean="0"/>
              <a:t>raining</a:t>
            </a:r>
            <a:endParaRPr lang="zh-TW" altLang="en-US" sz="2000" dirty="0"/>
          </a:p>
        </p:txBody>
      </p:sp>
      <p:sp>
        <p:nvSpPr>
          <p:cNvPr id="18" name="圓角矩形 17"/>
          <p:cNvSpPr/>
          <p:nvPr/>
        </p:nvSpPr>
        <p:spPr>
          <a:xfrm>
            <a:off x="5346405" y="3118969"/>
            <a:ext cx="1296082" cy="589341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 smtClean="0"/>
              <a:t>CNN</a:t>
            </a:r>
            <a:endParaRPr lang="zh-TW" altLang="en-US" sz="2000" dirty="0"/>
          </a:p>
        </p:txBody>
      </p:sp>
      <p:cxnSp>
        <p:nvCxnSpPr>
          <p:cNvPr id="12" name="直線單箭頭接點 11"/>
          <p:cNvCxnSpPr>
            <a:stCxn id="4" idx="2"/>
            <a:endCxn id="18" idx="0"/>
          </p:cNvCxnSpPr>
          <p:nvPr/>
        </p:nvCxnSpPr>
        <p:spPr>
          <a:xfrm>
            <a:off x="5994446" y="2651323"/>
            <a:ext cx="0" cy="4676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圓角矩形 20"/>
          <p:cNvSpPr/>
          <p:nvPr/>
        </p:nvSpPr>
        <p:spPr>
          <a:xfrm>
            <a:off x="1762338" y="4207314"/>
            <a:ext cx="1187941" cy="589341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smtClean="0"/>
              <a:t>Convolution</a:t>
            </a:r>
            <a:endParaRPr lang="zh-TW" altLang="en-US" sz="1400" dirty="0"/>
          </a:p>
        </p:txBody>
      </p:sp>
      <p:sp>
        <p:nvSpPr>
          <p:cNvPr id="23" name="圓角矩形 22"/>
          <p:cNvSpPr/>
          <p:nvPr/>
        </p:nvSpPr>
        <p:spPr>
          <a:xfrm>
            <a:off x="3341411" y="4214933"/>
            <a:ext cx="1187941" cy="589341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 smtClean="0"/>
              <a:t>Drop Out</a:t>
            </a:r>
            <a:endParaRPr lang="zh-TW" altLang="en-US" sz="1600" dirty="0"/>
          </a:p>
        </p:txBody>
      </p:sp>
      <p:sp>
        <p:nvSpPr>
          <p:cNvPr id="24" name="圓角矩形 23"/>
          <p:cNvSpPr/>
          <p:nvPr/>
        </p:nvSpPr>
        <p:spPr>
          <a:xfrm>
            <a:off x="5402826" y="4207316"/>
            <a:ext cx="1187941" cy="589341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 smtClean="0"/>
              <a:t>Pooling</a:t>
            </a:r>
            <a:endParaRPr lang="zh-TW" altLang="en-US" sz="1600" dirty="0"/>
          </a:p>
        </p:txBody>
      </p:sp>
      <p:sp>
        <p:nvSpPr>
          <p:cNvPr id="25" name="圓角矩形 24"/>
          <p:cNvSpPr/>
          <p:nvPr/>
        </p:nvSpPr>
        <p:spPr>
          <a:xfrm>
            <a:off x="7823336" y="4207316"/>
            <a:ext cx="1187941" cy="589341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 smtClean="0"/>
              <a:t>Dense</a:t>
            </a:r>
            <a:endParaRPr lang="zh-TW" altLang="en-US" sz="1600" dirty="0"/>
          </a:p>
        </p:txBody>
      </p:sp>
      <p:sp>
        <p:nvSpPr>
          <p:cNvPr id="26" name="圓角矩形 25"/>
          <p:cNvSpPr/>
          <p:nvPr/>
        </p:nvSpPr>
        <p:spPr>
          <a:xfrm>
            <a:off x="9507522" y="4207314"/>
            <a:ext cx="1187941" cy="589341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/>
              <a:t>C</a:t>
            </a:r>
            <a:r>
              <a:rPr lang="en-US" altLang="zh-TW" sz="1600" dirty="0" smtClean="0"/>
              <a:t>ompile</a:t>
            </a:r>
            <a:endParaRPr lang="zh-TW" altLang="en-US" sz="1600" dirty="0"/>
          </a:p>
        </p:txBody>
      </p:sp>
      <p:sp>
        <p:nvSpPr>
          <p:cNvPr id="30" name="圓角矩形 29"/>
          <p:cNvSpPr/>
          <p:nvPr/>
        </p:nvSpPr>
        <p:spPr>
          <a:xfrm>
            <a:off x="1241384" y="5420857"/>
            <a:ext cx="988817" cy="589341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 smtClean="0"/>
              <a:t>Filters </a:t>
            </a:r>
            <a:endParaRPr lang="zh-TW" altLang="en-US" sz="1400" dirty="0"/>
          </a:p>
        </p:txBody>
      </p:sp>
      <p:sp>
        <p:nvSpPr>
          <p:cNvPr id="31" name="圓角矩形 30"/>
          <p:cNvSpPr/>
          <p:nvPr/>
        </p:nvSpPr>
        <p:spPr>
          <a:xfrm>
            <a:off x="2363321" y="5420857"/>
            <a:ext cx="988817" cy="589341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 smtClean="0"/>
              <a:t>Kernel Size</a:t>
            </a:r>
            <a:endParaRPr lang="zh-TW" altLang="en-US" sz="1400" dirty="0"/>
          </a:p>
        </p:txBody>
      </p:sp>
      <p:sp>
        <p:nvSpPr>
          <p:cNvPr id="32" name="圓角矩形 31"/>
          <p:cNvSpPr/>
          <p:nvPr/>
        </p:nvSpPr>
        <p:spPr>
          <a:xfrm>
            <a:off x="3481021" y="5420857"/>
            <a:ext cx="1048230" cy="589341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 smtClean="0"/>
              <a:t>Activation-</a:t>
            </a:r>
            <a:r>
              <a:rPr lang="en-US" altLang="zh-TW" sz="1400" dirty="0" err="1" smtClean="0"/>
              <a:t>Relu</a:t>
            </a:r>
            <a:endParaRPr lang="zh-TW" altLang="en-US" sz="1400" dirty="0"/>
          </a:p>
        </p:txBody>
      </p:sp>
      <p:sp>
        <p:nvSpPr>
          <p:cNvPr id="34" name="圓角矩形 33"/>
          <p:cNvSpPr/>
          <p:nvPr/>
        </p:nvSpPr>
        <p:spPr>
          <a:xfrm>
            <a:off x="4949131" y="5413520"/>
            <a:ext cx="988817" cy="589341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 smtClean="0"/>
              <a:t>Max Pooling</a:t>
            </a:r>
            <a:endParaRPr lang="zh-TW" altLang="en-US" sz="1400" dirty="0"/>
          </a:p>
        </p:txBody>
      </p:sp>
      <p:sp>
        <p:nvSpPr>
          <p:cNvPr id="35" name="圓角矩形 34"/>
          <p:cNvSpPr/>
          <p:nvPr/>
        </p:nvSpPr>
        <p:spPr>
          <a:xfrm>
            <a:off x="9607083" y="5413517"/>
            <a:ext cx="988817" cy="589341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 smtClean="0"/>
              <a:t>Loss Function</a:t>
            </a:r>
            <a:endParaRPr lang="zh-TW" altLang="en-US" sz="1400" dirty="0"/>
          </a:p>
        </p:txBody>
      </p:sp>
      <p:sp>
        <p:nvSpPr>
          <p:cNvPr id="36" name="圓角矩形 35"/>
          <p:cNvSpPr/>
          <p:nvPr/>
        </p:nvSpPr>
        <p:spPr>
          <a:xfrm>
            <a:off x="6077055" y="5426913"/>
            <a:ext cx="988817" cy="589341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 smtClean="0"/>
              <a:t>Pool Size</a:t>
            </a:r>
            <a:endParaRPr lang="zh-TW" altLang="en-US" sz="1400" dirty="0"/>
          </a:p>
        </p:txBody>
      </p:sp>
      <p:sp>
        <p:nvSpPr>
          <p:cNvPr id="38" name="圓角矩形 37"/>
          <p:cNvSpPr/>
          <p:nvPr/>
        </p:nvSpPr>
        <p:spPr>
          <a:xfrm>
            <a:off x="8389437" y="5413517"/>
            <a:ext cx="1048230" cy="589341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 smtClean="0"/>
              <a:t>Activation</a:t>
            </a:r>
            <a:endParaRPr lang="zh-TW" altLang="en-US" sz="1400" dirty="0"/>
          </a:p>
        </p:txBody>
      </p:sp>
      <p:sp>
        <p:nvSpPr>
          <p:cNvPr id="39" name="圓角矩形 38"/>
          <p:cNvSpPr/>
          <p:nvPr/>
        </p:nvSpPr>
        <p:spPr>
          <a:xfrm>
            <a:off x="7212040" y="5413520"/>
            <a:ext cx="1048230" cy="589341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 err="1" smtClean="0"/>
              <a:t>Num</a:t>
            </a:r>
            <a:r>
              <a:rPr lang="en-US" altLang="zh-TW" sz="1400" dirty="0" smtClean="0"/>
              <a:t> of Neurons</a:t>
            </a:r>
            <a:endParaRPr lang="zh-TW" altLang="en-US" sz="1400" dirty="0"/>
          </a:p>
        </p:txBody>
      </p:sp>
      <p:cxnSp>
        <p:nvCxnSpPr>
          <p:cNvPr id="15" name="直線單箭頭接點 14"/>
          <p:cNvCxnSpPr>
            <a:stCxn id="18" idx="2"/>
            <a:endCxn id="24" idx="0"/>
          </p:cNvCxnSpPr>
          <p:nvPr/>
        </p:nvCxnSpPr>
        <p:spPr>
          <a:xfrm>
            <a:off x="5994446" y="3708310"/>
            <a:ext cx="2351" cy="4990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肘形接點 63"/>
          <p:cNvCxnSpPr>
            <a:stCxn id="21" idx="2"/>
            <a:endCxn id="32" idx="0"/>
          </p:cNvCxnSpPr>
          <p:nvPr/>
        </p:nvCxnSpPr>
        <p:spPr>
          <a:xfrm rot="16200000" flipH="1">
            <a:off x="2868621" y="4284342"/>
            <a:ext cx="624202" cy="164882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肘形接點 66"/>
          <p:cNvCxnSpPr>
            <a:stCxn id="21" idx="2"/>
            <a:endCxn id="30" idx="0"/>
          </p:cNvCxnSpPr>
          <p:nvPr/>
        </p:nvCxnSpPr>
        <p:spPr>
          <a:xfrm rot="5400000">
            <a:off x="1733950" y="4798498"/>
            <a:ext cx="624202" cy="62051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肘形接點 74"/>
          <p:cNvCxnSpPr/>
          <p:nvPr/>
        </p:nvCxnSpPr>
        <p:spPr>
          <a:xfrm rot="5400000">
            <a:off x="5411736" y="4841853"/>
            <a:ext cx="616863" cy="553257"/>
          </a:xfrm>
          <a:prstGeom prst="bentConnector3">
            <a:avLst>
              <a:gd name="adj1" fmla="val 4897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肘形接點 75"/>
          <p:cNvCxnSpPr>
            <a:stCxn id="24" idx="2"/>
            <a:endCxn id="36" idx="0"/>
          </p:cNvCxnSpPr>
          <p:nvPr/>
        </p:nvCxnSpPr>
        <p:spPr>
          <a:xfrm rot="16200000" flipH="1">
            <a:off x="5969002" y="4824451"/>
            <a:ext cx="630256" cy="57466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肘形接點 76"/>
          <p:cNvCxnSpPr>
            <a:stCxn id="25" idx="2"/>
            <a:endCxn id="39" idx="0"/>
          </p:cNvCxnSpPr>
          <p:nvPr/>
        </p:nvCxnSpPr>
        <p:spPr>
          <a:xfrm rot="5400000">
            <a:off x="7768300" y="4764512"/>
            <a:ext cx="616863" cy="68115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肘形接點 77"/>
          <p:cNvCxnSpPr>
            <a:stCxn id="25" idx="2"/>
            <a:endCxn id="38" idx="0"/>
          </p:cNvCxnSpPr>
          <p:nvPr/>
        </p:nvCxnSpPr>
        <p:spPr>
          <a:xfrm rot="16200000" flipH="1">
            <a:off x="8356999" y="4856964"/>
            <a:ext cx="616860" cy="49624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肘形接點 78"/>
          <p:cNvCxnSpPr>
            <a:stCxn id="18" idx="2"/>
            <a:endCxn id="21" idx="0"/>
          </p:cNvCxnSpPr>
          <p:nvPr/>
        </p:nvCxnSpPr>
        <p:spPr>
          <a:xfrm rot="5400000">
            <a:off x="3925876" y="2138744"/>
            <a:ext cx="499004" cy="363813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肘形接點 79"/>
          <p:cNvCxnSpPr>
            <a:stCxn id="18" idx="2"/>
            <a:endCxn id="23" idx="0"/>
          </p:cNvCxnSpPr>
          <p:nvPr/>
        </p:nvCxnSpPr>
        <p:spPr>
          <a:xfrm rot="5400000">
            <a:off x="4711603" y="2932089"/>
            <a:ext cx="506623" cy="205906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肘形接點 96"/>
          <p:cNvCxnSpPr>
            <a:stCxn id="18" idx="2"/>
            <a:endCxn id="26" idx="0"/>
          </p:cNvCxnSpPr>
          <p:nvPr/>
        </p:nvCxnSpPr>
        <p:spPr>
          <a:xfrm rot="16200000" flipH="1">
            <a:off x="7798467" y="1904288"/>
            <a:ext cx="499004" cy="410704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肘形接點 97"/>
          <p:cNvCxnSpPr>
            <a:stCxn id="18" idx="2"/>
            <a:endCxn id="25" idx="0"/>
          </p:cNvCxnSpPr>
          <p:nvPr/>
        </p:nvCxnSpPr>
        <p:spPr>
          <a:xfrm rot="16200000" flipH="1">
            <a:off x="6956373" y="2746382"/>
            <a:ext cx="499006" cy="242286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線單箭頭接點 103"/>
          <p:cNvCxnSpPr>
            <a:stCxn id="26" idx="2"/>
            <a:endCxn id="35" idx="0"/>
          </p:cNvCxnSpPr>
          <p:nvPr/>
        </p:nvCxnSpPr>
        <p:spPr>
          <a:xfrm flipH="1">
            <a:off x="10101492" y="4796655"/>
            <a:ext cx="1" cy="616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內容版面配置區 2"/>
          <p:cNvSpPr>
            <a:spLocks noGrp="1"/>
          </p:cNvSpPr>
          <p:nvPr>
            <p:ph idx="1"/>
          </p:nvPr>
        </p:nvSpPr>
        <p:spPr>
          <a:xfrm>
            <a:off x="248194" y="1034365"/>
            <a:ext cx="6535638" cy="534707"/>
          </a:xfrm>
        </p:spPr>
        <p:txBody>
          <a:bodyPr>
            <a:normAutofit/>
          </a:bodyPr>
          <a:lstStyle/>
          <a:p>
            <a:r>
              <a:rPr lang="zh-TW" altLang="en-US" sz="32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訓練階段架構</a:t>
            </a:r>
            <a:r>
              <a:rPr lang="en-US" altLang="zh-TW" sz="32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(training.py)</a:t>
            </a:r>
            <a:endParaRPr lang="zh-TW" altLang="en-US" sz="32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cxnSp>
        <p:nvCxnSpPr>
          <p:cNvPr id="3" name="直線單箭頭接點 2"/>
          <p:cNvCxnSpPr>
            <a:stCxn id="21" idx="3"/>
            <a:endCxn id="23" idx="1"/>
          </p:cNvCxnSpPr>
          <p:nvPr/>
        </p:nvCxnSpPr>
        <p:spPr>
          <a:xfrm>
            <a:off x="2950279" y="4501985"/>
            <a:ext cx="391132" cy="76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單箭頭接點 6"/>
          <p:cNvCxnSpPr>
            <a:stCxn id="23" idx="3"/>
            <a:endCxn id="24" idx="1"/>
          </p:cNvCxnSpPr>
          <p:nvPr/>
        </p:nvCxnSpPr>
        <p:spPr>
          <a:xfrm flipV="1">
            <a:off x="4529352" y="4501987"/>
            <a:ext cx="873474" cy="76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單箭頭接點 9"/>
          <p:cNvCxnSpPr>
            <a:stCxn id="24" idx="3"/>
            <a:endCxn id="25" idx="1"/>
          </p:cNvCxnSpPr>
          <p:nvPr/>
        </p:nvCxnSpPr>
        <p:spPr>
          <a:xfrm>
            <a:off x="6590767" y="4501987"/>
            <a:ext cx="12325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/>
          <p:cNvCxnSpPr>
            <a:stCxn id="25" idx="3"/>
            <a:endCxn id="26" idx="1"/>
          </p:cNvCxnSpPr>
          <p:nvPr/>
        </p:nvCxnSpPr>
        <p:spPr>
          <a:xfrm flipV="1">
            <a:off x="9011277" y="4501985"/>
            <a:ext cx="496245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肘形接點 18"/>
          <p:cNvCxnSpPr>
            <a:stCxn id="24" idx="2"/>
            <a:endCxn id="21" idx="1"/>
          </p:cNvCxnSpPr>
          <p:nvPr/>
        </p:nvCxnSpPr>
        <p:spPr>
          <a:xfrm rot="5400000" flipH="1">
            <a:off x="3732232" y="2532092"/>
            <a:ext cx="294672" cy="4234459"/>
          </a:xfrm>
          <a:prstGeom prst="bentConnector4">
            <a:avLst>
              <a:gd name="adj1" fmla="val -77578"/>
              <a:gd name="adj2" fmla="val 10539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圓角矩形 61"/>
          <p:cNvSpPr/>
          <p:nvPr/>
        </p:nvSpPr>
        <p:spPr>
          <a:xfrm>
            <a:off x="10910787" y="4207314"/>
            <a:ext cx="1187941" cy="589341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 smtClean="0"/>
              <a:t>Save</a:t>
            </a:r>
            <a:endParaRPr lang="en-US" altLang="zh-TW" sz="1600" dirty="0"/>
          </a:p>
          <a:p>
            <a:pPr algn="ctr"/>
            <a:r>
              <a:rPr lang="en-US" altLang="zh-TW" sz="1600" dirty="0" smtClean="0"/>
              <a:t>Model</a:t>
            </a:r>
          </a:p>
        </p:txBody>
      </p:sp>
      <p:cxnSp>
        <p:nvCxnSpPr>
          <p:cNvPr id="51" name="肘形接點 50"/>
          <p:cNvCxnSpPr>
            <a:stCxn id="18" idx="2"/>
            <a:endCxn id="62" idx="0"/>
          </p:cNvCxnSpPr>
          <p:nvPr/>
        </p:nvCxnSpPr>
        <p:spPr>
          <a:xfrm rot="16200000" flipH="1">
            <a:off x="8500100" y="1202656"/>
            <a:ext cx="499004" cy="5510312"/>
          </a:xfrm>
          <a:prstGeom prst="bentConnector3">
            <a:avLst>
              <a:gd name="adj1" fmla="val 5127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圓角矩形 70"/>
          <p:cNvSpPr/>
          <p:nvPr/>
        </p:nvSpPr>
        <p:spPr>
          <a:xfrm>
            <a:off x="10910787" y="5426913"/>
            <a:ext cx="1187941" cy="589341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 smtClean="0"/>
              <a:t>Weight.h5</a:t>
            </a:r>
          </a:p>
        </p:txBody>
      </p:sp>
      <p:cxnSp>
        <p:nvCxnSpPr>
          <p:cNvPr id="59" name="直線單箭頭接點 58"/>
          <p:cNvCxnSpPr>
            <a:stCxn id="62" idx="2"/>
            <a:endCxn id="71" idx="0"/>
          </p:cNvCxnSpPr>
          <p:nvPr/>
        </p:nvCxnSpPr>
        <p:spPr>
          <a:xfrm>
            <a:off x="11504758" y="4796655"/>
            <a:ext cx="0" cy="6302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圓角矩形 47"/>
          <p:cNvSpPr/>
          <p:nvPr/>
        </p:nvSpPr>
        <p:spPr>
          <a:xfrm>
            <a:off x="37247" y="4214933"/>
            <a:ext cx="1019282" cy="589341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altLang="zh-TW" sz="1400" dirty="0" smtClean="0"/>
              <a:t>Import</a:t>
            </a:r>
          </a:p>
          <a:p>
            <a:pPr algn="ctr"/>
            <a:r>
              <a:rPr lang="en-GB" altLang="zh-TW" sz="1400" dirty="0" smtClean="0"/>
              <a:t>dataset</a:t>
            </a:r>
            <a:endParaRPr lang="zh-TW" altLang="en-US" sz="1400" dirty="0"/>
          </a:p>
        </p:txBody>
      </p:sp>
      <p:cxnSp>
        <p:nvCxnSpPr>
          <p:cNvPr id="28" name="肘形接點 27"/>
          <p:cNvCxnSpPr>
            <a:stCxn id="18" idx="2"/>
            <a:endCxn id="48" idx="0"/>
          </p:cNvCxnSpPr>
          <p:nvPr/>
        </p:nvCxnSpPr>
        <p:spPr>
          <a:xfrm rot="5400000">
            <a:off x="3017356" y="1237842"/>
            <a:ext cx="506623" cy="544755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單箭頭接點 36"/>
          <p:cNvCxnSpPr>
            <a:endCxn id="21" idx="1"/>
          </p:cNvCxnSpPr>
          <p:nvPr/>
        </p:nvCxnSpPr>
        <p:spPr>
          <a:xfrm flipV="1">
            <a:off x="1084398" y="4501985"/>
            <a:ext cx="677940" cy="16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46822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2091</TotalTime>
  <Words>925</Words>
  <Application>Microsoft Office PowerPoint</Application>
  <PresentationFormat>寬螢幕</PresentationFormat>
  <Paragraphs>238</Paragraphs>
  <Slides>36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36</vt:i4>
      </vt:variant>
    </vt:vector>
  </HeadingPairs>
  <TitlesOfParts>
    <vt:vector size="46" baseType="lpstr">
      <vt:lpstr>Arial Unicode MS</vt:lpstr>
      <vt:lpstr>Menlo</vt:lpstr>
      <vt:lpstr>新細明體</vt:lpstr>
      <vt:lpstr>標楷體</vt:lpstr>
      <vt:lpstr>Arial</vt:lpstr>
      <vt:lpstr>Calibri</vt:lpstr>
      <vt:lpstr>Calibri Light</vt:lpstr>
      <vt:lpstr>Times New Roman</vt:lpstr>
      <vt:lpstr>Wingdings</vt:lpstr>
      <vt:lpstr>Office Theme</vt:lpstr>
      <vt:lpstr>機器學習與實作  YOLO重疊物件偵測</vt:lpstr>
      <vt:lpstr>內容</vt:lpstr>
      <vt:lpstr>系統需求  </vt:lpstr>
      <vt:lpstr>功能需求</vt:lpstr>
      <vt:lpstr>介面需求</vt:lpstr>
      <vt:lpstr>限制需求</vt:lpstr>
      <vt:lpstr>驗收需求</vt:lpstr>
      <vt:lpstr>系統分析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設計-預測階段</vt:lpstr>
      <vt:lpstr>PowerPoint 簡報</vt:lpstr>
      <vt:lpstr>PowerPoint 簡報</vt:lpstr>
      <vt:lpstr>驗收</vt:lpstr>
      <vt:lpstr>微調部分</vt:lpstr>
      <vt:lpstr>設計-訓練階段(CNN)</vt:lpstr>
      <vt:lpstr>Data set and Hardware</vt:lpstr>
      <vt:lpstr>使用的CNN 架構</vt:lpstr>
      <vt:lpstr>CNN: Freeze and Bratch</vt:lpstr>
      <vt:lpstr>SSD 使用預測速度 </vt:lpstr>
      <vt:lpstr>Object detection system</vt:lpstr>
      <vt:lpstr>SSD特點</vt:lpstr>
      <vt:lpstr>SSD特點</vt:lpstr>
      <vt:lpstr>SSD特點</vt:lpstr>
      <vt:lpstr>SSD &amp; YOLO比較</vt:lpstr>
      <vt:lpstr>SSD &amp; YOLO比較</vt:lpstr>
      <vt:lpstr>Prior Box</vt:lpstr>
      <vt:lpstr>SSD優缺點</vt:lpstr>
      <vt:lpstr>使用SSD_300的訓練檔的效果</vt:lpstr>
      <vt:lpstr>使用 Keaggle and ResNet-50</vt:lpstr>
      <vt:lpstr>發現錯誤的點</vt:lpstr>
      <vt:lpstr>參考資料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機器學習與實作  YOLO重疊物件偵測</dc:title>
  <dc:creator>燕鴻 江</dc:creator>
  <cp:lastModifiedBy>ASUS</cp:lastModifiedBy>
  <cp:revision>91</cp:revision>
  <dcterms:created xsi:type="dcterms:W3CDTF">2018-12-22T17:56:28Z</dcterms:created>
  <dcterms:modified xsi:type="dcterms:W3CDTF">2019-01-09T06:01:36Z</dcterms:modified>
</cp:coreProperties>
</file>